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Default Extension="wdp" ContentType="image/vnd.ms-photo"/>
  <Override PartName="/ppt/slideLayouts/slideLayout10.xml" ContentType="application/vnd.openxmlformats-officedocument.presentationml.slideLayout+xml"/>
  <Override PartName="/ppt/charts/chart6.xml" ContentType="application/vnd.openxmlformats-officedocument.drawingml.chart+xml"/>
  <Override PartName="/ppt/charts/chart4.xml" ContentType="application/vnd.openxmlformats-officedocument.drawingml.chart+xml"/>
  <Override PartName="/ppt/slides/slide8.xml" ContentType="application/vnd.openxmlformats-officedocument.presentationml.slide+xml"/>
  <Override PartName="/ppt/slides/slide49.xml" ContentType="application/vnd.openxmlformats-officedocument.presentationml.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62"/>
  </p:notesMasterIdLst>
  <p:sldIdLst>
    <p:sldId id="334" r:id="rId2"/>
    <p:sldId id="333" r:id="rId3"/>
    <p:sldId id="360" r:id="rId4"/>
    <p:sldId id="263" r:id="rId5"/>
    <p:sldId id="259" r:id="rId6"/>
    <p:sldId id="261" r:id="rId7"/>
    <p:sldId id="297" r:id="rId8"/>
    <p:sldId id="260" r:id="rId9"/>
    <p:sldId id="296" r:id="rId10"/>
    <p:sldId id="298" r:id="rId11"/>
    <p:sldId id="299" r:id="rId12"/>
    <p:sldId id="302" r:id="rId13"/>
    <p:sldId id="304" r:id="rId14"/>
    <p:sldId id="300" r:id="rId15"/>
    <p:sldId id="301" r:id="rId16"/>
    <p:sldId id="335" r:id="rId17"/>
    <p:sldId id="307" r:id="rId18"/>
    <p:sldId id="336" r:id="rId19"/>
    <p:sldId id="312" r:id="rId20"/>
    <p:sldId id="331" r:id="rId21"/>
    <p:sldId id="311" r:id="rId22"/>
    <p:sldId id="310" r:id="rId23"/>
    <p:sldId id="359" r:id="rId24"/>
    <p:sldId id="273" r:id="rId25"/>
    <p:sldId id="281" r:id="rId26"/>
    <p:sldId id="282" r:id="rId27"/>
    <p:sldId id="283" r:id="rId28"/>
    <p:sldId id="284" r:id="rId29"/>
    <p:sldId id="285" r:id="rId30"/>
    <p:sldId id="286" r:id="rId31"/>
    <p:sldId id="287" r:id="rId32"/>
    <p:sldId id="288" r:id="rId33"/>
    <p:sldId id="289" r:id="rId34"/>
    <p:sldId id="316" r:id="rId35"/>
    <p:sldId id="272" r:id="rId36"/>
    <p:sldId id="279" r:id="rId37"/>
    <p:sldId id="277" r:id="rId38"/>
    <p:sldId id="314" r:id="rId39"/>
    <p:sldId id="290" r:id="rId40"/>
    <p:sldId id="291" r:id="rId41"/>
    <p:sldId id="319" r:id="rId42"/>
    <p:sldId id="361" r:id="rId43"/>
    <p:sldId id="338" r:id="rId44"/>
    <p:sldId id="339" r:id="rId45"/>
    <p:sldId id="340" r:id="rId46"/>
    <p:sldId id="341" r:id="rId47"/>
    <p:sldId id="342" r:id="rId48"/>
    <p:sldId id="343" r:id="rId49"/>
    <p:sldId id="344" r:id="rId50"/>
    <p:sldId id="345" r:id="rId51"/>
    <p:sldId id="346" r:id="rId52"/>
    <p:sldId id="347" r:id="rId53"/>
    <p:sldId id="348" r:id="rId54"/>
    <p:sldId id="349" r:id="rId55"/>
    <p:sldId id="351" r:id="rId56"/>
    <p:sldId id="353" r:id="rId57"/>
    <p:sldId id="354" r:id="rId58"/>
    <p:sldId id="355" r:id="rId59"/>
    <p:sldId id="356" r:id="rId60"/>
    <p:sldId id="358" r:id="rId61"/>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9100" autoAdjust="0"/>
    <p:restoredTop sz="94633" autoAdjust="0"/>
  </p:normalViewPr>
  <p:slideViewPr>
    <p:cSldViewPr snapToGrid="0">
      <p:cViewPr varScale="1">
        <p:scale>
          <a:sx n="67" d="100"/>
          <a:sy n="67" d="100"/>
        </p:scale>
        <p:origin x="-133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charts/_rels/chart1.xml.rels><?xml version="1.0" encoding="UTF-8" standalone="yes"?>
<Relationships xmlns="http://schemas.openxmlformats.org/package/2006/relationships"><Relationship Id="rId1" Type="http://schemas.openxmlformats.org/officeDocument/2006/relationships/package" Target="../embeddings/Feuille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Feuille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Feuille_Microsoft_Office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Feuille_Microsoft_Office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Feuille_Microsoft_Office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Feuille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Feuille_Microsoft_Office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Feuille_Microsoft_Office_Excel8.xlsx"/></Relationships>
</file>

<file path=ppt/charts/chart1.xml><?xml version="1.0" encoding="utf-8"?>
<c:chartSpace xmlns:c="http://schemas.openxmlformats.org/drawingml/2006/chart" xmlns:a="http://schemas.openxmlformats.org/drawingml/2006/main" xmlns:r="http://schemas.openxmlformats.org/officeDocument/2006/relationships">
  <c:lang val="fr-FR"/>
  <c:chart>
    <c:title>
      <c:tx>
        <c:rich>
          <a:bodyPr/>
          <a:lstStyle/>
          <a:p>
            <a:pPr>
              <a:defRPr/>
            </a:pPr>
            <a:r>
              <a:rPr lang="fr-FR" sz="1200" b="1">
                <a:latin typeface="Times New Roman" pitchFamily="18" charset="0"/>
                <a:cs typeface="Times New Roman" pitchFamily="18" charset="0"/>
              </a:rPr>
              <a:t>Commune de bejaia: evolution de la population</a:t>
            </a:r>
            <a:r>
              <a:rPr lang="fr-FR" sz="1200" b="1" baseline="0">
                <a:latin typeface="Times New Roman" pitchFamily="18" charset="0"/>
                <a:cs typeface="Times New Roman" pitchFamily="18" charset="0"/>
              </a:rPr>
              <a:t> (1966-2008)</a:t>
            </a:r>
            <a:endParaRPr lang="fr-FR" sz="1200" b="1">
              <a:latin typeface="Times New Roman" pitchFamily="18" charset="0"/>
              <a:cs typeface="Times New Roman" pitchFamily="18" charset="0"/>
            </a:endParaRPr>
          </a:p>
        </c:rich>
      </c:tx>
      <c:layout/>
    </c:title>
    <c:plotArea>
      <c:layout>
        <c:manualLayout>
          <c:layoutTarget val="inner"/>
          <c:xMode val="edge"/>
          <c:yMode val="edge"/>
          <c:x val="0.13145304753572473"/>
          <c:y val="0.18757714109265755"/>
          <c:w val="0.67343795567220766"/>
          <c:h val="0.63777321952403032"/>
        </c:manualLayout>
      </c:layout>
      <c:barChart>
        <c:barDir val="col"/>
        <c:grouping val="clustered"/>
        <c:ser>
          <c:idx val="0"/>
          <c:order val="0"/>
          <c:tx>
            <c:strRef>
              <c:f>Feuil1!$B$1</c:f>
              <c:strCache>
                <c:ptCount val="1"/>
                <c:pt idx="0">
                  <c:v>populations</c:v>
                </c:pt>
              </c:strCache>
            </c:strRef>
          </c:tx>
          <c:cat>
            <c:numRef>
              <c:f>Feuil1!$A$2:$A$6</c:f>
              <c:numCache>
                <c:formatCode>General</c:formatCode>
                <c:ptCount val="5"/>
                <c:pt idx="0">
                  <c:v>1966</c:v>
                </c:pt>
                <c:pt idx="1">
                  <c:v>1977</c:v>
                </c:pt>
                <c:pt idx="2">
                  <c:v>1987</c:v>
                </c:pt>
                <c:pt idx="3">
                  <c:v>1998</c:v>
                </c:pt>
                <c:pt idx="4">
                  <c:v>2008</c:v>
                </c:pt>
              </c:numCache>
            </c:numRef>
          </c:cat>
          <c:val>
            <c:numRef>
              <c:f>Feuil1!$B$2:$B$6</c:f>
              <c:numCache>
                <c:formatCode>General</c:formatCode>
                <c:ptCount val="5"/>
                <c:pt idx="0">
                  <c:v>50101</c:v>
                </c:pt>
                <c:pt idx="1">
                  <c:v>72998</c:v>
                </c:pt>
                <c:pt idx="2">
                  <c:v>114534</c:v>
                </c:pt>
                <c:pt idx="3">
                  <c:v>144405</c:v>
                </c:pt>
                <c:pt idx="4">
                  <c:v>177460</c:v>
                </c:pt>
              </c:numCache>
            </c:numRef>
          </c:val>
        </c:ser>
        <c:dLbls/>
        <c:axId val="198355200"/>
        <c:axId val="198361088"/>
      </c:barChart>
      <c:catAx>
        <c:axId val="198355200"/>
        <c:scaling>
          <c:orientation val="minMax"/>
        </c:scaling>
        <c:axPos val="b"/>
        <c:numFmt formatCode="General" sourceLinked="1"/>
        <c:tickLblPos val="nextTo"/>
        <c:crossAx val="198361088"/>
        <c:crosses val="autoZero"/>
        <c:auto val="1"/>
        <c:lblAlgn val="ctr"/>
        <c:lblOffset val="100"/>
      </c:catAx>
      <c:valAx>
        <c:axId val="198361088"/>
        <c:scaling>
          <c:orientation val="minMax"/>
        </c:scaling>
        <c:axPos val="l"/>
        <c:majorGridlines/>
        <c:numFmt formatCode="General" sourceLinked="1"/>
        <c:tickLblPos val="nextTo"/>
        <c:crossAx val="198355200"/>
        <c:crosses val="autoZero"/>
        <c:crossBetween val="between"/>
      </c:valAx>
    </c:plotArea>
    <c:legend>
      <c:legendPos val="r"/>
      <c:legendEntry>
        <c:idx val="0"/>
        <c:txPr>
          <a:bodyPr/>
          <a:lstStyle/>
          <a:p>
            <a:pPr>
              <a:defRPr sz="1100">
                <a:latin typeface="Times New Roman" pitchFamily="18" charset="0"/>
                <a:cs typeface="Times New Roman" pitchFamily="18" charset="0"/>
              </a:defRPr>
            </a:pPr>
            <a:endParaRPr lang="fr-FR"/>
          </a:p>
        </c:txPr>
      </c:legendEntry>
      <c:layout/>
    </c:legend>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fr-FR"/>
  <c:chart>
    <c:title>
      <c:tx>
        <c:rich>
          <a:bodyPr/>
          <a:lstStyle/>
          <a:p>
            <a:pPr>
              <a:defRPr/>
            </a:pPr>
            <a:r>
              <a:rPr lang="en-US" sz="1200">
                <a:latin typeface="Times New Roman" pitchFamily="18" charset="0"/>
                <a:cs typeface="Times New Roman" pitchFamily="18" charset="0"/>
              </a:rPr>
              <a:t>Commune de bejaia: croissance naturelle</a:t>
            </a:r>
          </a:p>
        </c:rich>
      </c:tx>
      <c:layout/>
    </c:title>
    <c:plotArea>
      <c:layout/>
      <c:barChart>
        <c:barDir val="col"/>
        <c:grouping val="clustered"/>
        <c:ser>
          <c:idx val="0"/>
          <c:order val="0"/>
          <c:tx>
            <c:strRef>
              <c:f>Feuil1!$B$1</c:f>
              <c:strCache>
                <c:ptCount val="1"/>
                <c:pt idx="0">
                  <c:v>Croissance naturelle</c:v>
                </c:pt>
              </c:strCache>
            </c:strRef>
          </c:tx>
          <c:cat>
            <c:numRef>
              <c:f>Feuil1!$A$2:$A$6</c:f>
              <c:numCache>
                <c:formatCode>General</c:formatCode>
                <c:ptCount val="5"/>
                <c:pt idx="0">
                  <c:v>1966</c:v>
                </c:pt>
                <c:pt idx="1">
                  <c:v>1977</c:v>
                </c:pt>
                <c:pt idx="2">
                  <c:v>1987</c:v>
                </c:pt>
                <c:pt idx="3">
                  <c:v>1998</c:v>
                </c:pt>
                <c:pt idx="4">
                  <c:v>2008</c:v>
                </c:pt>
              </c:numCache>
            </c:numRef>
          </c:cat>
          <c:val>
            <c:numRef>
              <c:f>Feuil1!$B$2:$B$6</c:f>
              <c:numCache>
                <c:formatCode>General</c:formatCode>
                <c:ptCount val="5"/>
                <c:pt idx="0">
                  <c:v>2294</c:v>
                </c:pt>
                <c:pt idx="1">
                  <c:v>3923</c:v>
                </c:pt>
                <c:pt idx="2">
                  <c:v>4642</c:v>
                </c:pt>
                <c:pt idx="3">
                  <c:v>2781</c:v>
                </c:pt>
                <c:pt idx="4">
                  <c:v>4737</c:v>
                </c:pt>
              </c:numCache>
            </c:numRef>
          </c:val>
        </c:ser>
        <c:dLbls/>
        <c:axId val="161623040"/>
        <c:axId val="161641216"/>
      </c:barChart>
      <c:catAx>
        <c:axId val="161623040"/>
        <c:scaling>
          <c:orientation val="minMax"/>
        </c:scaling>
        <c:axPos val="b"/>
        <c:numFmt formatCode="General" sourceLinked="1"/>
        <c:majorTickMark val="none"/>
        <c:tickLblPos val="nextTo"/>
        <c:crossAx val="161641216"/>
        <c:crosses val="autoZero"/>
        <c:auto val="1"/>
        <c:lblAlgn val="ctr"/>
        <c:lblOffset val="100"/>
      </c:catAx>
      <c:valAx>
        <c:axId val="161641216"/>
        <c:scaling>
          <c:orientation val="minMax"/>
        </c:scaling>
        <c:axPos val="l"/>
        <c:majorGridlines/>
        <c:numFmt formatCode="General" sourceLinked="1"/>
        <c:majorTickMark val="none"/>
        <c:tickLblPos val="nextTo"/>
        <c:crossAx val="161623040"/>
        <c:crosses val="autoZero"/>
        <c:crossBetween val="between"/>
      </c:valAx>
      <c:dTable>
        <c:showHorzBorder val="1"/>
        <c:showVertBorder val="1"/>
        <c:showOutline val="1"/>
        <c:showKeys val="1"/>
      </c:dTable>
    </c:plotArea>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fr-FR"/>
  <c:chart>
    <c:title>
      <c:tx>
        <c:rich>
          <a:bodyPr/>
          <a:lstStyle/>
          <a:p>
            <a:pPr>
              <a:defRPr/>
            </a:pPr>
            <a:r>
              <a:rPr lang="en-US" sz="1200">
                <a:latin typeface="Times New Roman" pitchFamily="18" charset="0"/>
                <a:cs typeface="Times New Roman" pitchFamily="18" charset="0"/>
              </a:rPr>
              <a:t>Commune de Bejaia:</a:t>
            </a:r>
            <a:r>
              <a:rPr lang="en-US" sz="1200" baseline="0">
                <a:latin typeface="Times New Roman" pitchFamily="18" charset="0"/>
                <a:cs typeface="Times New Roman" pitchFamily="18" charset="0"/>
              </a:rPr>
              <a:t> </a:t>
            </a:r>
            <a:r>
              <a:rPr lang="en-US" sz="1200">
                <a:latin typeface="Times New Roman" pitchFamily="18" charset="0"/>
                <a:cs typeface="Times New Roman" pitchFamily="18" charset="0"/>
              </a:rPr>
              <a:t>taux d'accroissement naturel (°/</a:t>
            </a:r>
            <a:r>
              <a:rPr lang="en-US" sz="800">
                <a:latin typeface="Angsana New" pitchFamily="18" charset="-34"/>
                <a:cs typeface="Angsana New" pitchFamily="18" charset="-34"/>
              </a:rPr>
              <a:t>00</a:t>
            </a:r>
            <a:r>
              <a:rPr lang="en-US" sz="1400">
                <a:latin typeface="Times New Roman" pitchFamily="18" charset="0"/>
                <a:cs typeface="Times New Roman" pitchFamily="18" charset="0"/>
              </a:rPr>
              <a:t>)</a:t>
            </a:r>
            <a:endParaRPr lang="en-US" sz="800">
              <a:latin typeface="Angsana New" pitchFamily="18" charset="-34"/>
              <a:cs typeface="Angsana New" pitchFamily="18" charset="-34"/>
            </a:endParaRPr>
          </a:p>
        </c:rich>
      </c:tx>
      <c:layout/>
    </c:title>
    <c:plotArea>
      <c:layout/>
      <c:barChart>
        <c:barDir val="col"/>
        <c:grouping val="clustered"/>
        <c:ser>
          <c:idx val="0"/>
          <c:order val="0"/>
          <c:tx>
            <c:strRef>
              <c:f>Feuil1!$B$1</c:f>
              <c:strCache>
                <c:ptCount val="1"/>
                <c:pt idx="0">
                  <c:v>Taux d'accroissement naturel °/00</c:v>
                </c:pt>
              </c:strCache>
            </c:strRef>
          </c:tx>
          <c:cat>
            <c:numRef>
              <c:f>Feuil1!$A$2:$A$6</c:f>
              <c:numCache>
                <c:formatCode>General</c:formatCode>
                <c:ptCount val="5"/>
                <c:pt idx="0">
                  <c:v>1966</c:v>
                </c:pt>
                <c:pt idx="1">
                  <c:v>1977</c:v>
                </c:pt>
                <c:pt idx="2">
                  <c:v>1987</c:v>
                </c:pt>
                <c:pt idx="3">
                  <c:v>1998</c:v>
                </c:pt>
                <c:pt idx="4">
                  <c:v>2008</c:v>
                </c:pt>
              </c:numCache>
            </c:numRef>
          </c:cat>
          <c:val>
            <c:numRef>
              <c:f>Feuil1!$B$2:$B$6</c:f>
              <c:numCache>
                <c:formatCode>General</c:formatCode>
                <c:ptCount val="5"/>
                <c:pt idx="0">
                  <c:v>45.78</c:v>
                </c:pt>
                <c:pt idx="1">
                  <c:v>53.74</c:v>
                </c:pt>
                <c:pt idx="2">
                  <c:v>40.520000000000003</c:v>
                </c:pt>
                <c:pt idx="3">
                  <c:v>19.25</c:v>
                </c:pt>
                <c:pt idx="4">
                  <c:v>26.419999999999998</c:v>
                </c:pt>
              </c:numCache>
            </c:numRef>
          </c:val>
        </c:ser>
        <c:dLbls/>
        <c:axId val="161668096"/>
        <c:axId val="161669888"/>
      </c:barChart>
      <c:catAx>
        <c:axId val="161668096"/>
        <c:scaling>
          <c:orientation val="minMax"/>
        </c:scaling>
        <c:axPos val="b"/>
        <c:numFmt formatCode="General" sourceLinked="1"/>
        <c:majorTickMark val="none"/>
        <c:tickLblPos val="nextTo"/>
        <c:crossAx val="161669888"/>
        <c:crosses val="autoZero"/>
        <c:auto val="1"/>
        <c:lblAlgn val="ctr"/>
        <c:lblOffset val="100"/>
      </c:catAx>
      <c:valAx>
        <c:axId val="161669888"/>
        <c:scaling>
          <c:orientation val="minMax"/>
        </c:scaling>
        <c:axPos val="l"/>
        <c:majorGridlines/>
        <c:numFmt formatCode="General" sourceLinked="1"/>
        <c:majorTickMark val="none"/>
        <c:tickLblPos val="nextTo"/>
        <c:crossAx val="161668096"/>
        <c:crosses val="autoZero"/>
        <c:crossBetween val="between"/>
      </c:valAx>
      <c:dTable>
        <c:showHorzBorder val="1"/>
        <c:showVertBorder val="1"/>
        <c:showOutline val="1"/>
        <c:showKeys val="1"/>
        <c:txPr>
          <a:bodyPr/>
          <a:lstStyle/>
          <a:p>
            <a:pPr rtl="0">
              <a:defRPr>
                <a:latin typeface="Times New Roman" pitchFamily="18" charset="0"/>
                <a:cs typeface="Times New Roman" pitchFamily="18" charset="0"/>
              </a:defRPr>
            </a:pPr>
            <a:endParaRPr lang="fr-FR"/>
          </a:p>
        </c:txPr>
      </c:dTable>
    </c:plotArea>
    <c:plotVisOnly val="1"/>
    <c:dispBlanksAs val="gap"/>
  </c:chart>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fr-FR"/>
  <c:chart>
    <c:title>
      <c:tx>
        <c:rich>
          <a:bodyPr/>
          <a:lstStyle/>
          <a:p>
            <a:pPr>
              <a:defRPr/>
            </a:pPr>
            <a:r>
              <a:rPr lang="en-US" sz="1400" dirty="0" err="1" smtClean="0">
                <a:latin typeface="Times New Roman" pitchFamily="18" charset="0"/>
                <a:cs typeface="Times New Roman" pitchFamily="18" charset="0"/>
              </a:rPr>
              <a:t>Pyramide</a:t>
            </a:r>
            <a:r>
              <a:rPr lang="en-US" sz="1400" baseline="0" dirty="0" smtClean="0">
                <a:latin typeface="Times New Roman" pitchFamily="18" charset="0"/>
                <a:cs typeface="Times New Roman" pitchFamily="18" charset="0"/>
              </a:rPr>
              <a:t> </a:t>
            </a:r>
            <a:r>
              <a:rPr lang="en-US" sz="1400" baseline="0" dirty="0">
                <a:latin typeface="Times New Roman" pitchFamily="18" charset="0"/>
                <a:cs typeface="Times New Roman" pitchFamily="18" charset="0"/>
              </a:rPr>
              <a:t>de la population par </a:t>
            </a:r>
            <a:r>
              <a:rPr lang="en-US" sz="1400" baseline="0" dirty="0" smtClean="0">
                <a:latin typeface="Times New Roman" pitchFamily="18" charset="0"/>
                <a:cs typeface="Times New Roman" pitchFamily="18" charset="0"/>
              </a:rPr>
              <a:t>age  </a:t>
            </a:r>
            <a:endParaRPr lang="en-US" sz="1400" dirty="0">
              <a:latin typeface="Times New Roman" pitchFamily="18" charset="0"/>
              <a:cs typeface="Times New Roman" pitchFamily="18" charset="0"/>
            </a:endParaRPr>
          </a:p>
        </c:rich>
      </c:tx>
      <c:layout>
        <c:manualLayout>
          <c:xMode val="edge"/>
          <c:yMode val="edge"/>
          <c:x val="0.42687500000000006"/>
          <c:y val="2.3809523809523812E-2"/>
        </c:manualLayout>
      </c:layout>
    </c:title>
    <c:plotArea>
      <c:layout/>
      <c:barChart>
        <c:barDir val="bar"/>
        <c:grouping val="clustered"/>
        <c:ser>
          <c:idx val="0"/>
          <c:order val="0"/>
          <c:tx>
            <c:strRef>
              <c:f>Feuil1!$B$1</c:f>
              <c:strCache>
                <c:ptCount val="1"/>
                <c:pt idx="0">
                  <c:v>02 sexe</c:v>
                </c:pt>
              </c:strCache>
            </c:strRef>
          </c:tx>
          <c:cat>
            <c:strRef>
              <c:f>Feuil1!$A$2:$A$20</c:f>
              <c:strCache>
                <c:ptCount val="19"/>
                <c:pt idx="0">
                  <c:v>0-4ans</c:v>
                </c:pt>
                <c:pt idx="1">
                  <c:v>5-9ans</c:v>
                </c:pt>
                <c:pt idx="2">
                  <c:v>10-14ans</c:v>
                </c:pt>
                <c:pt idx="3">
                  <c:v>15-19ans</c:v>
                </c:pt>
                <c:pt idx="4">
                  <c:v>20-24ans</c:v>
                </c:pt>
                <c:pt idx="5">
                  <c:v>25-29ans</c:v>
                </c:pt>
                <c:pt idx="6">
                  <c:v>30-34ans</c:v>
                </c:pt>
                <c:pt idx="7">
                  <c:v>35-39ans</c:v>
                </c:pt>
                <c:pt idx="8">
                  <c:v>40-44ans</c:v>
                </c:pt>
                <c:pt idx="9">
                  <c:v>45-49ans</c:v>
                </c:pt>
                <c:pt idx="10">
                  <c:v>50-54ans</c:v>
                </c:pt>
                <c:pt idx="11">
                  <c:v>55-59ans</c:v>
                </c:pt>
                <c:pt idx="12">
                  <c:v>60-64ans</c:v>
                </c:pt>
                <c:pt idx="13">
                  <c:v>65-69ans</c:v>
                </c:pt>
                <c:pt idx="14">
                  <c:v>70-74ans</c:v>
                </c:pt>
                <c:pt idx="15">
                  <c:v>75-79ans</c:v>
                </c:pt>
                <c:pt idx="16">
                  <c:v>80-84ans</c:v>
                </c:pt>
                <c:pt idx="17">
                  <c:v>85ans &amp; +</c:v>
                </c:pt>
                <c:pt idx="18">
                  <c:v>ND</c:v>
                </c:pt>
              </c:strCache>
            </c:strRef>
          </c:cat>
          <c:val>
            <c:numRef>
              <c:f>Feuil1!$B$2:$B$20</c:f>
              <c:numCache>
                <c:formatCode>General</c:formatCode>
                <c:ptCount val="19"/>
                <c:pt idx="0">
                  <c:v>13251</c:v>
                </c:pt>
                <c:pt idx="1">
                  <c:v>11610</c:v>
                </c:pt>
                <c:pt idx="2">
                  <c:v>13722</c:v>
                </c:pt>
                <c:pt idx="3">
                  <c:v>16772</c:v>
                </c:pt>
                <c:pt idx="4">
                  <c:v>20058</c:v>
                </c:pt>
                <c:pt idx="5">
                  <c:v>18829</c:v>
                </c:pt>
                <c:pt idx="6">
                  <c:v>15669</c:v>
                </c:pt>
                <c:pt idx="7">
                  <c:v>14279</c:v>
                </c:pt>
                <c:pt idx="8">
                  <c:v>12570</c:v>
                </c:pt>
                <c:pt idx="9">
                  <c:v>9829</c:v>
                </c:pt>
                <c:pt idx="10">
                  <c:v>8691</c:v>
                </c:pt>
                <c:pt idx="11">
                  <c:v>7021</c:v>
                </c:pt>
                <c:pt idx="12">
                  <c:v>4263</c:v>
                </c:pt>
                <c:pt idx="13">
                  <c:v>3582</c:v>
                </c:pt>
                <c:pt idx="14">
                  <c:v>3059</c:v>
                </c:pt>
                <c:pt idx="15">
                  <c:v>2316</c:v>
                </c:pt>
                <c:pt idx="16">
                  <c:v>1272</c:v>
                </c:pt>
                <c:pt idx="17">
                  <c:v>818</c:v>
                </c:pt>
                <c:pt idx="18">
                  <c:v>377</c:v>
                </c:pt>
              </c:numCache>
            </c:numRef>
          </c:val>
        </c:ser>
        <c:dLbls/>
        <c:axId val="206788096"/>
        <c:axId val="206789632"/>
      </c:barChart>
      <c:catAx>
        <c:axId val="206788096"/>
        <c:scaling>
          <c:orientation val="minMax"/>
        </c:scaling>
        <c:axPos val="l"/>
        <c:majorTickMark val="none"/>
        <c:tickLblPos val="nextTo"/>
        <c:crossAx val="206789632"/>
        <c:crosses val="autoZero"/>
        <c:auto val="1"/>
        <c:lblAlgn val="ctr"/>
        <c:lblOffset val="100"/>
      </c:catAx>
      <c:valAx>
        <c:axId val="206789632"/>
        <c:scaling>
          <c:orientation val="minMax"/>
        </c:scaling>
        <c:axPos val="b"/>
        <c:majorGridlines/>
        <c:numFmt formatCode="General" sourceLinked="1"/>
        <c:majorTickMark val="none"/>
        <c:tickLblPos val="nextTo"/>
        <c:crossAx val="206788096"/>
        <c:crosses val="autoZero"/>
        <c:crossBetween val="between"/>
      </c:valAx>
    </c:plotArea>
    <c:plotVisOnly val="1"/>
    <c:dispBlanksAs val="gap"/>
  </c:chart>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fr-FR"/>
  <c:chart>
    <c:autoTitleDeleted val="1"/>
    <c:plotArea>
      <c:layout>
        <c:manualLayout>
          <c:layoutTarget val="inner"/>
          <c:xMode val="edge"/>
          <c:yMode val="edge"/>
          <c:x val="4.2881646655231573E-2"/>
          <c:y val="1.0238907849829349E-2"/>
          <c:w val="0.91766723842195541"/>
          <c:h val="0.88395904436860073"/>
        </c:manualLayout>
      </c:layout>
      <c:barChart>
        <c:barDir val="bar"/>
        <c:grouping val="clustered"/>
        <c:ser>
          <c:idx val="0"/>
          <c:order val="0"/>
          <c:tx>
            <c:strRef>
              <c:f>Sheet1!$B$1</c:f>
              <c:strCache>
                <c:ptCount val="1"/>
                <c:pt idx="0">
                  <c:v>M</c:v>
                </c:pt>
              </c:strCache>
            </c:strRef>
          </c:tx>
          <c:spPr>
            <a:solidFill>
              <a:srgbClr val="FF0000"/>
            </a:solidFill>
            <a:ln w="12700">
              <a:solidFill>
                <a:srgbClr val="000000"/>
              </a:solidFill>
              <a:prstDash val="solid"/>
            </a:ln>
          </c:spPr>
          <c:cat>
            <c:strRef>
              <c:f>Sheet1!$A$2:$A$19</c:f>
              <c:strCache>
                <c:ptCount val="18"/>
                <c:pt idx="0">
                  <c:v>0-4ans</c:v>
                </c:pt>
                <c:pt idx="1">
                  <c:v>4-9ans</c:v>
                </c:pt>
                <c:pt idx="2">
                  <c:v>10-14ans</c:v>
                </c:pt>
                <c:pt idx="3">
                  <c:v>15-19ans</c:v>
                </c:pt>
                <c:pt idx="4">
                  <c:v>20-24ans</c:v>
                </c:pt>
                <c:pt idx="5">
                  <c:v>25-29ans</c:v>
                </c:pt>
                <c:pt idx="6">
                  <c:v>30-34ans</c:v>
                </c:pt>
                <c:pt idx="7">
                  <c:v>35-39ans</c:v>
                </c:pt>
                <c:pt idx="8">
                  <c:v>40-44ans</c:v>
                </c:pt>
                <c:pt idx="9">
                  <c:v>45-49ans</c:v>
                </c:pt>
                <c:pt idx="10">
                  <c:v>50-54ans</c:v>
                </c:pt>
                <c:pt idx="11">
                  <c:v>55-59ans</c:v>
                </c:pt>
                <c:pt idx="12">
                  <c:v>60-64ans</c:v>
                </c:pt>
                <c:pt idx="13">
                  <c:v>65-69ans</c:v>
                </c:pt>
                <c:pt idx="14">
                  <c:v>70-74ans</c:v>
                </c:pt>
                <c:pt idx="15">
                  <c:v>75-79ans</c:v>
                </c:pt>
                <c:pt idx="16">
                  <c:v>80-84ans</c:v>
                </c:pt>
                <c:pt idx="17">
                  <c:v>85ans &amp; +</c:v>
                </c:pt>
              </c:strCache>
            </c:strRef>
          </c:cat>
          <c:val>
            <c:numRef>
              <c:f>Sheet1!$B$2:$B$19</c:f>
              <c:numCache>
                <c:formatCode>General</c:formatCode>
                <c:ptCount val="18"/>
                <c:pt idx="0">
                  <c:v>6617</c:v>
                </c:pt>
                <c:pt idx="1">
                  <c:v>5877</c:v>
                </c:pt>
                <c:pt idx="2">
                  <c:v>6973</c:v>
                </c:pt>
                <c:pt idx="3">
                  <c:v>8423</c:v>
                </c:pt>
                <c:pt idx="4">
                  <c:v>10188</c:v>
                </c:pt>
                <c:pt idx="5">
                  <c:v>9575</c:v>
                </c:pt>
                <c:pt idx="6">
                  <c:v>7983</c:v>
                </c:pt>
                <c:pt idx="7">
                  <c:v>7245</c:v>
                </c:pt>
                <c:pt idx="8">
                  <c:v>6417</c:v>
                </c:pt>
                <c:pt idx="9">
                  <c:v>5064</c:v>
                </c:pt>
                <c:pt idx="10">
                  <c:v>4666</c:v>
                </c:pt>
                <c:pt idx="11">
                  <c:v>3811</c:v>
                </c:pt>
                <c:pt idx="12">
                  <c:v>2172</c:v>
                </c:pt>
                <c:pt idx="13">
                  <c:v>1724</c:v>
                </c:pt>
                <c:pt idx="14">
                  <c:v>1457</c:v>
                </c:pt>
                <c:pt idx="15">
                  <c:v>1119</c:v>
                </c:pt>
                <c:pt idx="16">
                  <c:v>588</c:v>
                </c:pt>
                <c:pt idx="17">
                  <c:v>370</c:v>
                </c:pt>
              </c:numCache>
            </c:numRef>
          </c:val>
        </c:ser>
        <c:ser>
          <c:idx val="1"/>
          <c:order val="1"/>
          <c:tx>
            <c:strRef>
              <c:f>Sheet1!$C$1</c:f>
              <c:strCache>
                <c:ptCount val="1"/>
                <c:pt idx="0">
                  <c:v>F</c:v>
                </c:pt>
              </c:strCache>
            </c:strRef>
          </c:tx>
          <c:spPr>
            <a:solidFill>
              <a:srgbClr val="FFFF00"/>
            </a:solidFill>
            <a:ln w="12700">
              <a:solidFill>
                <a:srgbClr val="000000"/>
              </a:solidFill>
              <a:prstDash val="solid"/>
            </a:ln>
          </c:spPr>
          <c:cat>
            <c:strRef>
              <c:f>Sheet1!$A$2:$A$19</c:f>
              <c:strCache>
                <c:ptCount val="18"/>
                <c:pt idx="0">
                  <c:v>0-4ans</c:v>
                </c:pt>
                <c:pt idx="1">
                  <c:v>4-9ans</c:v>
                </c:pt>
                <c:pt idx="2">
                  <c:v>10-14ans</c:v>
                </c:pt>
                <c:pt idx="3">
                  <c:v>15-19ans</c:v>
                </c:pt>
                <c:pt idx="4">
                  <c:v>20-24ans</c:v>
                </c:pt>
                <c:pt idx="5">
                  <c:v>25-29ans</c:v>
                </c:pt>
                <c:pt idx="6">
                  <c:v>30-34ans</c:v>
                </c:pt>
                <c:pt idx="7">
                  <c:v>35-39ans</c:v>
                </c:pt>
                <c:pt idx="8">
                  <c:v>40-44ans</c:v>
                </c:pt>
                <c:pt idx="9">
                  <c:v>45-49ans</c:v>
                </c:pt>
                <c:pt idx="10">
                  <c:v>50-54ans</c:v>
                </c:pt>
                <c:pt idx="11">
                  <c:v>55-59ans</c:v>
                </c:pt>
                <c:pt idx="12">
                  <c:v>60-64ans</c:v>
                </c:pt>
                <c:pt idx="13">
                  <c:v>65-69ans</c:v>
                </c:pt>
                <c:pt idx="14">
                  <c:v>70-74ans</c:v>
                </c:pt>
                <c:pt idx="15">
                  <c:v>75-79ans</c:v>
                </c:pt>
                <c:pt idx="16">
                  <c:v>80-84ans</c:v>
                </c:pt>
                <c:pt idx="17">
                  <c:v>85ans &amp; +</c:v>
                </c:pt>
              </c:strCache>
            </c:strRef>
          </c:cat>
          <c:val>
            <c:numRef>
              <c:f>Sheet1!$C$2:$C$19</c:f>
              <c:numCache>
                <c:formatCode>General</c:formatCode>
                <c:ptCount val="18"/>
                <c:pt idx="0">
                  <c:v>-6634</c:v>
                </c:pt>
                <c:pt idx="1">
                  <c:v>-5732</c:v>
                </c:pt>
                <c:pt idx="2">
                  <c:v>-6749</c:v>
                </c:pt>
                <c:pt idx="3">
                  <c:v>-8350</c:v>
                </c:pt>
                <c:pt idx="4">
                  <c:v>-9870</c:v>
                </c:pt>
                <c:pt idx="5">
                  <c:v>-9254</c:v>
                </c:pt>
                <c:pt idx="6">
                  <c:v>-7687</c:v>
                </c:pt>
                <c:pt idx="7">
                  <c:v>-7034</c:v>
                </c:pt>
                <c:pt idx="8">
                  <c:v>-6152</c:v>
                </c:pt>
                <c:pt idx="9">
                  <c:v>-4766</c:v>
                </c:pt>
                <c:pt idx="10">
                  <c:v>-4025</c:v>
                </c:pt>
                <c:pt idx="11">
                  <c:v>-3211</c:v>
                </c:pt>
                <c:pt idx="12">
                  <c:v>-2091</c:v>
                </c:pt>
                <c:pt idx="13">
                  <c:v>-1858</c:v>
                </c:pt>
                <c:pt idx="14">
                  <c:v>-1602</c:v>
                </c:pt>
                <c:pt idx="15">
                  <c:v>-1197</c:v>
                </c:pt>
                <c:pt idx="16">
                  <c:v>-684</c:v>
                </c:pt>
                <c:pt idx="17">
                  <c:v>-448</c:v>
                </c:pt>
              </c:numCache>
            </c:numRef>
          </c:val>
        </c:ser>
        <c:dLbls/>
        <c:gapWidth val="50"/>
        <c:axId val="206891264"/>
        <c:axId val="206905344"/>
      </c:barChart>
      <c:catAx>
        <c:axId val="206891264"/>
        <c:scaling>
          <c:orientation val="minMax"/>
        </c:scaling>
        <c:delete val="1"/>
        <c:axPos val="l"/>
        <c:tickLblPos val="nextTo"/>
        <c:crossAx val="206905344"/>
        <c:crosses val="autoZero"/>
        <c:auto val="1"/>
        <c:lblAlgn val="ctr"/>
        <c:lblOffset val="100"/>
      </c:catAx>
      <c:valAx>
        <c:axId val="206905344"/>
        <c:scaling>
          <c:orientation val="minMax"/>
        </c:scaling>
        <c:axPos val="b"/>
        <c:numFmt formatCode="General" sourceLinked="1"/>
        <c:tickLblPos val="nextTo"/>
        <c:spPr>
          <a:ln w="3175">
            <a:solidFill>
              <a:srgbClr val="000000"/>
            </a:solidFill>
            <a:prstDash val="solid"/>
          </a:ln>
        </c:spPr>
        <c:txPr>
          <a:bodyPr rot="0" vert="horz"/>
          <a:lstStyle/>
          <a:p>
            <a:pPr>
              <a:defRPr sz="1025" b="0" i="0" u="none" strike="noStrike" baseline="0">
                <a:solidFill>
                  <a:srgbClr val="000000"/>
                </a:solidFill>
                <a:latin typeface="Arial"/>
                <a:ea typeface="Arial"/>
                <a:cs typeface="Arial"/>
              </a:defRPr>
            </a:pPr>
            <a:endParaRPr lang="fr-FR"/>
          </a:p>
        </c:txPr>
        <c:crossAx val="206891264"/>
        <c:crosses val="autoZero"/>
        <c:crossBetween val="between"/>
      </c:valAx>
      <c:spPr>
        <a:noFill/>
        <a:ln w="25400">
          <a:noFill/>
        </a:ln>
      </c:spPr>
    </c:plotArea>
    <c:legend>
      <c:legendPos val="r"/>
      <c:layout>
        <c:manualLayout>
          <c:xMode val="edge"/>
          <c:yMode val="edge"/>
          <c:x val="0.62435677530017164"/>
          <c:y val="1.3651877133105804E-2"/>
          <c:w val="0.23552947112639594"/>
          <c:h val="0.16723549488054612"/>
        </c:manualLayout>
      </c:layout>
      <c:spPr>
        <a:solidFill>
          <a:srgbClr val="FFFFFF"/>
        </a:solidFill>
        <a:ln w="3175">
          <a:solidFill>
            <a:srgbClr val="000000"/>
          </a:solidFill>
          <a:prstDash val="solid"/>
        </a:ln>
      </c:spPr>
      <c:txPr>
        <a:bodyPr/>
        <a:lstStyle/>
        <a:p>
          <a:pPr>
            <a:defRPr sz="1100" b="0" i="0" u="none" strike="noStrike" baseline="0">
              <a:solidFill>
                <a:srgbClr val="000000"/>
              </a:solidFill>
              <a:latin typeface="Arial"/>
              <a:ea typeface="Arial"/>
              <a:cs typeface="Arial"/>
            </a:defRPr>
          </a:pPr>
          <a:endParaRPr lang="fr-FR"/>
        </a:p>
      </c:txPr>
    </c:legend>
    <c:plotVisOnly val="1"/>
    <c:dispBlanksAs val="gap"/>
  </c:chart>
  <c:spPr>
    <a:noFill/>
    <a:ln>
      <a:noFill/>
    </a:ln>
  </c:spPr>
  <c:txPr>
    <a:bodyPr/>
    <a:lstStyle/>
    <a:p>
      <a:pPr>
        <a:defRPr sz="1200" b="0" i="0" u="none" strike="noStrike" baseline="0">
          <a:solidFill>
            <a:srgbClr val="000000"/>
          </a:solidFill>
          <a:latin typeface="Arial"/>
          <a:ea typeface="Arial"/>
          <a:cs typeface="Arial"/>
        </a:defRPr>
      </a:pPr>
      <a:endParaRPr lang="fr-FR"/>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fr-FR"/>
  <c:chart>
    <c:autoTitleDeleted val="1"/>
    <c:plotArea>
      <c:layout/>
      <c:barChart>
        <c:barDir val="col"/>
        <c:grouping val="clustered"/>
        <c:ser>
          <c:idx val="0"/>
          <c:order val="0"/>
          <c:tx>
            <c:strRef>
              <c:f>Feuil1!$B$1</c:f>
              <c:strCache>
                <c:ptCount val="1"/>
                <c:pt idx="0">
                  <c:v>Féminin</c:v>
                </c:pt>
              </c:strCache>
            </c:strRef>
          </c:tx>
          <c:cat>
            <c:strRef>
              <c:f>Feuil1!$A$2:$A$8</c:f>
              <c:strCache>
                <c:ptCount val="7"/>
                <c:pt idx="0">
                  <c:v>Actifs</c:v>
                </c:pt>
                <c:pt idx="1">
                  <c:v>Femmes au foyer</c:v>
                </c:pt>
                <c:pt idx="2">
                  <c:v>Etudiants écoliers</c:v>
                </c:pt>
                <c:pt idx="3">
                  <c:v>Retraités</c:v>
                </c:pt>
                <c:pt idx="4">
                  <c:v>Pensionnés</c:v>
                </c:pt>
                <c:pt idx="5">
                  <c:v>Autres inactifs</c:v>
                </c:pt>
                <c:pt idx="6">
                  <c:v>ND</c:v>
                </c:pt>
              </c:strCache>
            </c:strRef>
          </c:cat>
          <c:val>
            <c:numRef>
              <c:f>Feuil1!$B$2:$B$8</c:f>
              <c:numCache>
                <c:formatCode>General</c:formatCode>
                <c:ptCount val="7"/>
                <c:pt idx="0">
                  <c:v>15081</c:v>
                </c:pt>
                <c:pt idx="1">
                  <c:v>36995</c:v>
                </c:pt>
                <c:pt idx="2">
                  <c:v>12412</c:v>
                </c:pt>
                <c:pt idx="3">
                  <c:v>667</c:v>
                </c:pt>
                <c:pt idx="4">
                  <c:v>1382</c:v>
                </c:pt>
                <c:pt idx="5">
                  <c:v>1271</c:v>
                </c:pt>
                <c:pt idx="6">
                  <c:v>419</c:v>
                </c:pt>
              </c:numCache>
            </c:numRef>
          </c:val>
        </c:ser>
        <c:ser>
          <c:idx val="1"/>
          <c:order val="1"/>
          <c:tx>
            <c:strRef>
              <c:f>Feuil1!$C$1</c:f>
              <c:strCache>
                <c:ptCount val="1"/>
                <c:pt idx="0">
                  <c:v>Masculin</c:v>
                </c:pt>
              </c:strCache>
            </c:strRef>
          </c:tx>
          <c:cat>
            <c:strRef>
              <c:f>Feuil1!$A$2:$A$8</c:f>
              <c:strCache>
                <c:ptCount val="7"/>
                <c:pt idx="0">
                  <c:v>Actifs</c:v>
                </c:pt>
                <c:pt idx="1">
                  <c:v>Femmes au foyer</c:v>
                </c:pt>
                <c:pt idx="2">
                  <c:v>Etudiants écoliers</c:v>
                </c:pt>
                <c:pt idx="3">
                  <c:v>Retraités</c:v>
                </c:pt>
                <c:pt idx="4">
                  <c:v>Pensionnés</c:v>
                </c:pt>
                <c:pt idx="5">
                  <c:v>Autres inactifs</c:v>
                </c:pt>
                <c:pt idx="6">
                  <c:v>ND</c:v>
                </c:pt>
              </c:strCache>
            </c:strRef>
          </c:cat>
          <c:val>
            <c:numRef>
              <c:f>Feuil1!$C$2:$C$8</c:f>
              <c:numCache>
                <c:formatCode>General</c:formatCode>
                <c:ptCount val="7"/>
                <c:pt idx="0">
                  <c:v>50116</c:v>
                </c:pt>
                <c:pt idx="1">
                  <c:v>0</c:v>
                </c:pt>
                <c:pt idx="2">
                  <c:v>9583</c:v>
                </c:pt>
                <c:pt idx="3">
                  <c:v>8855</c:v>
                </c:pt>
                <c:pt idx="4">
                  <c:v>465</c:v>
                </c:pt>
                <c:pt idx="5">
                  <c:v>1271</c:v>
                </c:pt>
                <c:pt idx="6">
                  <c:v>272</c:v>
                </c:pt>
              </c:numCache>
            </c:numRef>
          </c:val>
        </c:ser>
        <c:ser>
          <c:idx val="2"/>
          <c:order val="2"/>
          <c:tx>
            <c:strRef>
              <c:f>Feuil1!$D$1</c:f>
              <c:strCache>
                <c:ptCount val="1"/>
                <c:pt idx="0">
                  <c:v>Total</c:v>
                </c:pt>
              </c:strCache>
            </c:strRef>
          </c:tx>
          <c:cat>
            <c:strRef>
              <c:f>Feuil1!$A$2:$A$8</c:f>
              <c:strCache>
                <c:ptCount val="7"/>
                <c:pt idx="0">
                  <c:v>Actifs</c:v>
                </c:pt>
                <c:pt idx="1">
                  <c:v>Femmes au foyer</c:v>
                </c:pt>
                <c:pt idx="2">
                  <c:v>Etudiants écoliers</c:v>
                </c:pt>
                <c:pt idx="3">
                  <c:v>Retraités</c:v>
                </c:pt>
                <c:pt idx="4">
                  <c:v>Pensionnés</c:v>
                </c:pt>
                <c:pt idx="5">
                  <c:v>Autres inactifs</c:v>
                </c:pt>
                <c:pt idx="6">
                  <c:v>ND</c:v>
                </c:pt>
              </c:strCache>
            </c:strRef>
          </c:cat>
          <c:val>
            <c:numRef>
              <c:f>Feuil1!$D$2:$D$8</c:f>
              <c:numCache>
                <c:formatCode>General</c:formatCode>
                <c:ptCount val="7"/>
                <c:pt idx="0">
                  <c:v>65197</c:v>
                </c:pt>
                <c:pt idx="1">
                  <c:v>36995</c:v>
                </c:pt>
                <c:pt idx="2">
                  <c:v>21995</c:v>
                </c:pt>
                <c:pt idx="3">
                  <c:v>9522</c:v>
                </c:pt>
                <c:pt idx="4">
                  <c:v>1847</c:v>
                </c:pt>
                <c:pt idx="5">
                  <c:v>2781</c:v>
                </c:pt>
                <c:pt idx="6">
                  <c:v>691</c:v>
                </c:pt>
              </c:numCache>
            </c:numRef>
          </c:val>
        </c:ser>
        <c:dLbls/>
        <c:axId val="206874112"/>
        <c:axId val="206875648"/>
      </c:barChart>
      <c:catAx>
        <c:axId val="206874112"/>
        <c:scaling>
          <c:orientation val="minMax"/>
        </c:scaling>
        <c:axPos val="b"/>
        <c:majorTickMark val="none"/>
        <c:tickLblPos val="nextTo"/>
        <c:crossAx val="206875648"/>
        <c:crosses val="autoZero"/>
        <c:auto val="1"/>
        <c:lblAlgn val="ctr"/>
        <c:lblOffset val="100"/>
      </c:catAx>
      <c:valAx>
        <c:axId val="206875648"/>
        <c:scaling>
          <c:orientation val="minMax"/>
        </c:scaling>
        <c:axPos val="l"/>
        <c:majorGridlines/>
        <c:numFmt formatCode="General" sourceLinked="1"/>
        <c:majorTickMark val="none"/>
        <c:tickLblPos val="nextTo"/>
        <c:crossAx val="206874112"/>
        <c:crosses val="autoZero"/>
        <c:crossBetween val="between"/>
      </c:valAx>
      <c:dTable>
        <c:showHorzBorder val="1"/>
        <c:showVertBorder val="1"/>
        <c:showOutline val="1"/>
        <c:showKeys val="1"/>
      </c:dTable>
    </c:plotArea>
    <c:plotVisOnly val="1"/>
    <c:dispBlanksAs val="gap"/>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fr-FR"/>
  <c:chart>
    <c:view3D>
      <c:rAngAx val="1"/>
    </c:view3D>
    <c:plotArea>
      <c:layout/>
      <c:bar3DChart>
        <c:barDir val="col"/>
        <c:grouping val="clustered"/>
        <c:ser>
          <c:idx val="0"/>
          <c:order val="0"/>
          <c:dPt>
            <c:idx val="1"/>
            <c:spPr>
              <a:solidFill>
                <a:schemeClr val="accent3">
                  <a:lumMod val="50000"/>
                </a:schemeClr>
              </a:solidFill>
            </c:spPr>
          </c:dPt>
          <c:dPt>
            <c:idx val="2"/>
            <c:spPr>
              <a:solidFill>
                <a:srgbClr val="C00000"/>
              </a:solidFill>
            </c:spPr>
          </c:dPt>
          <c:cat>
            <c:strRef>
              <c:f>Feuil1!$A$3:$A$5</c:f>
              <c:strCache>
                <c:ptCount val="3"/>
                <c:pt idx="0">
                  <c:v>la péche et l'agriculture </c:v>
                </c:pt>
                <c:pt idx="1">
                  <c:v>industri et travaux</c:v>
                </c:pt>
                <c:pt idx="2">
                  <c:v>les services </c:v>
                </c:pt>
              </c:strCache>
            </c:strRef>
          </c:cat>
          <c:val>
            <c:numRef>
              <c:f>Feuil1!$B$3:$B$5</c:f>
              <c:numCache>
                <c:formatCode>0%</c:formatCode>
                <c:ptCount val="3"/>
                <c:pt idx="0">
                  <c:v>0.15000000000000002</c:v>
                </c:pt>
                <c:pt idx="1">
                  <c:v>0.25</c:v>
                </c:pt>
                <c:pt idx="2">
                  <c:v>0.60000000000000009</c:v>
                </c:pt>
              </c:numCache>
            </c:numRef>
          </c:val>
        </c:ser>
        <c:dLbls/>
        <c:shape val="box"/>
        <c:axId val="207033472"/>
        <c:axId val="207035008"/>
        <c:axId val="0"/>
      </c:bar3DChart>
      <c:catAx>
        <c:axId val="207033472"/>
        <c:scaling>
          <c:orientation val="minMax"/>
        </c:scaling>
        <c:axPos val="b"/>
        <c:tickLblPos val="nextTo"/>
        <c:crossAx val="207035008"/>
        <c:crosses val="autoZero"/>
        <c:auto val="1"/>
        <c:lblAlgn val="ctr"/>
        <c:lblOffset val="100"/>
      </c:catAx>
      <c:valAx>
        <c:axId val="207035008"/>
        <c:scaling>
          <c:orientation val="minMax"/>
        </c:scaling>
        <c:axPos val="l"/>
        <c:majorGridlines/>
        <c:numFmt formatCode="0%" sourceLinked="1"/>
        <c:tickLblPos val="nextTo"/>
        <c:crossAx val="207033472"/>
        <c:crosses val="autoZero"/>
        <c:crossBetween val="between"/>
      </c:valAx>
    </c:plotArea>
    <c:legend>
      <c:legendPos val="r"/>
      <c:layout/>
    </c:legend>
    <c:plotVisOnly val="1"/>
    <c:dispBlanksAs val="gap"/>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fr-FR"/>
  <c:chart>
    <c:plotArea>
      <c:layout/>
      <c:barChart>
        <c:barDir val="col"/>
        <c:grouping val="clustered"/>
        <c:ser>
          <c:idx val="0"/>
          <c:order val="0"/>
          <c:tx>
            <c:strRef>
              <c:f>Feuil1!$B$1</c:f>
              <c:strCache>
                <c:ptCount val="1"/>
                <c:pt idx="0">
                  <c:v>Superficie (en Ha) </c:v>
                </c:pt>
              </c:strCache>
            </c:strRef>
          </c:tx>
          <c:cat>
            <c:strRef>
              <c:f>Feuil1!$A$2:$A$7</c:f>
              <c:strCache>
                <c:ptCount val="6"/>
                <c:pt idx="0">
                  <c:v>Avant 1800</c:v>
                </c:pt>
                <c:pt idx="1">
                  <c:v>1830-1962</c:v>
                </c:pt>
                <c:pt idx="2">
                  <c:v>1962-1973</c:v>
                </c:pt>
                <c:pt idx="3">
                  <c:v>1973-1987</c:v>
                </c:pt>
                <c:pt idx="4">
                  <c:v>1987-1998</c:v>
                </c:pt>
                <c:pt idx="5">
                  <c:v>1998-2008</c:v>
                </c:pt>
              </c:strCache>
            </c:strRef>
          </c:cat>
          <c:val>
            <c:numRef>
              <c:f>Feuil1!$B$2:$B$7</c:f>
              <c:numCache>
                <c:formatCode>General</c:formatCode>
                <c:ptCount val="6"/>
                <c:pt idx="0">
                  <c:v>25.330000000000002</c:v>
                </c:pt>
                <c:pt idx="1">
                  <c:v>419.42999999999995</c:v>
                </c:pt>
                <c:pt idx="2">
                  <c:v>545.34999999999991</c:v>
                </c:pt>
                <c:pt idx="3">
                  <c:v>1229.6299999999999</c:v>
                </c:pt>
                <c:pt idx="4">
                  <c:v>1813</c:v>
                </c:pt>
                <c:pt idx="5">
                  <c:v>2664</c:v>
                </c:pt>
              </c:numCache>
            </c:numRef>
          </c:val>
        </c:ser>
        <c:ser>
          <c:idx val="1"/>
          <c:order val="1"/>
          <c:tx>
            <c:strRef>
              <c:f>Feuil1!$C$1</c:f>
              <c:strCache>
                <c:ptCount val="1"/>
                <c:pt idx="0">
                  <c:v>Augmentation (en Ha)</c:v>
                </c:pt>
              </c:strCache>
            </c:strRef>
          </c:tx>
          <c:cat>
            <c:strRef>
              <c:f>Feuil1!$A$2:$A$7</c:f>
              <c:strCache>
                <c:ptCount val="6"/>
                <c:pt idx="0">
                  <c:v>Avant 1800</c:v>
                </c:pt>
                <c:pt idx="1">
                  <c:v>1830-1962</c:v>
                </c:pt>
                <c:pt idx="2">
                  <c:v>1962-1973</c:v>
                </c:pt>
                <c:pt idx="3">
                  <c:v>1973-1987</c:v>
                </c:pt>
                <c:pt idx="4">
                  <c:v>1987-1998</c:v>
                </c:pt>
                <c:pt idx="5">
                  <c:v>1998-2008</c:v>
                </c:pt>
              </c:strCache>
            </c:strRef>
          </c:cat>
          <c:val>
            <c:numRef>
              <c:f>Feuil1!$C$2:$C$7</c:f>
              <c:numCache>
                <c:formatCode>General</c:formatCode>
                <c:ptCount val="6"/>
                <c:pt idx="0">
                  <c:v>0</c:v>
                </c:pt>
                <c:pt idx="1">
                  <c:v>394.1</c:v>
                </c:pt>
                <c:pt idx="2">
                  <c:v>125.89</c:v>
                </c:pt>
                <c:pt idx="3">
                  <c:v>684.31</c:v>
                </c:pt>
                <c:pt idx="4">
                  <c:v>583.37</c:v>
                </c:pt>
                <c:pt idx="5">
                  <c:v>851</c:v>
                </c:pt>
              </c:numCache>
            </c:numRef>
          </c:val>
        </c:ser>
        <c:dLbls/>
        <c:axId val="207754752"/>
        <c:axId val="207756288"/>
      </c:barChart>
      <c:catAx>
        <c:axId val="207754752"/>
        <c:scaling>
          <c:orientation val="minMax"/>
        </c:scaling>
        <c:axPos val="b"/>
        <c:tickLblPos val="nextTo"/>
        <c:crossAx val="207756288"/>
        <c:crosses val="autoZero"/>
        <c:auto val="1"/>
        <c:lblAlgn val="ctr"/>
        <c:lblOffset val="100"/>
      </c:catAx>
      <c:valAx>
        <c:axId val="207756288"/>
        <c:scaling>
          <c:orientation val="minMax"/>
        </c:scaling>
        <c:axPos val="l"/>
        <c:majorGridlines/>
        <c:numFmt formatCode="General" sourceLinked="1"/>
        <c:tickLblPos val="nextTo"/>
        <c:crossAx val="207754752"/>
        <c:crosses val="autoZero"/>
        <c:crossBetween val="between"/>
      </c:valAx>
    </c:plotArea>
    <c:legend>
      <c:legendPos val="r"/>
      <c:layout/>
    </c:legend>
    <c:plotVisOnly val="1"/>
    <c:dispBlanksAs val="gap"/>
  </c:chart>
  <c:txPr>
    <a:bodyPr/>
    <a:lstStyle/>
    <a:p>
      <a:pPr>
        <a:defRPr sz="1800"/>
      </a:pPr>
      <a:endParaRPr lang="fr-FR"/>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112B93-8892-4EBA-AF3C-405A39200B67}" type="datetimeFigureOut">
              <a:rPr lang="fr-FR" smtClean="0"/>
              <a:pPr/>
              <a:t>18/04/2012</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39F32F-7FAB-4C3A-9FE1-0CB2B6CA0C3F}" type="slidenum">
              <a:rPr lang="fr-FR" smtClean="0"/>
              <a:pPr/>
              <a:t>‹N°›</a:t>
            </a:fld>
            <a:endParaRPr lang="fr-FR"/>
          </a:p>
        </p:txBody>
      </p:sp>
    </p:spTree>
    <p:extLst>
      <p:ext uri="{BB962C8B-B14F-4D97-AF65-F5344CB8AC3E}">
        <p14:creationId xmlns:p14="http://schemas.microsoft.com/office/powerpoint/2010/main" xmlns="" val="2193711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6239F32F-7FAB-4C3A-9FE1-0CB2B6CA0C3F}" type="slidenum">
              <a:rPr lang="fr-FR" smtClean="0"/>
              <a:pPr/>
              <a:t>37</a:t>
            </a:fld>
            <a:endParaRPr lang="fr-FR"/>
          </a:p>
        </p:txBody>
      </p:sp>
    </p:spTree>
    <p:extLst>
      <p:ext uri="{BB962C8B-B14F-4D97-AF65-F5344CB8AC3E}">
        <p14:creationId xmlns:p14="http://schemas.microsoft.com/office/powerpoint/2010/main" xmlns="" val="30301347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0" name="Triangle rect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r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fr-FR" smtClean="0"/>
              <a:t>Modifiez le style du titre</a:t>
            </a:r>
            <a:endParaRPr kumimoji="0" lang="en-US"/>
          </a:p>
        </p:txBody>
      </p:sp>
      <p:sp>
        <p:nvSpPr>
          <p:cNvPr id="17" name="Sous-titr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Modifiez le style des sous-titres du masque</a:t>
            </a:r>
            <a:endParaRPr kumimoji="0" lang="en-US"/>
          </a:p>
        </p:txBody>
      </p:sp>
      <p:grpSp>
        <p:nvGrpSpPr>
          <p:cNvPr id="2" name="Groupe 1"/>
          <p:cNvGrpSpPr/>
          <p:nvPr/>
        </p:nvGrpSpPr>
        <p:grpSpPr>
          <a:xfrm>
            <a:off x="-3765" y="4953000"/>
            <a:ext cx="9147765" cy="1912088"/>
            <a:chOff x="-3765" y="4832896"/>
            <a:chExt cx="9147765" cy="2032192"/>
          </a:xfrm>
        </p:grpSpPr>
        <p:sp>
          <p:nvSpPr>
            <p:cNvPr id="7" name="Forme lib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e lib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e lib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necteur droi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ce réservé de la date 29"/>
          <p:cNvSpPr>
            <a:spLocks noGrp="1"/>
          </p:cNvSpPr>
          <p:nvPr>
            <p:ph type="dt" sz="half" idx="10"/>
          </p:nvPr>
        </p:nvSpPr>
        <p:spPr/>
        <p:txBody>
          <a:bodyPr/>
          <a:lstStyle>
            <a:lvl1pPr>
              <a:defRPr>
                <a:solidFill>
                  <a:srgbClr val="FFFFFF"/>
                </a:solidFill>
              </a:defRPr>
            </a:lvl1pPr>
            <a:extLst/>
          </a:lstStyle>
          <a:p>
            <a:fld id="{AA309A6D-C09C-4548-B29A-6CF363A7E532}" type="datetimeFigureOut">
              <a:rPr lang="fr-FR" smtClean="0"/>
              <a:pPr/>
              <a:t>18/04/2012</a:t>
            </a:fld>
            <a:endParaRPr lang="fr-BE"/>
          </a:p>
        </p:txBody>
      </p:sp>
      <p:sp>
        <p:nvSpPr>
          <p:cNvPr id="19"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endParaRPr lang="fr-BE"/>
          </a:p>
        </p:txBody>
      </p:sp>
      <p:sp>
        <p:nvSpPr>
          <p:cNvPr id="27" name="Espace réservé du numéro de diapositive 26"/>
          <p:cNvSpPr>
            <a:spLocks noGrp="1"/>
          </p:cNvSpPr>
          <p:nvPr>
            <p:ph type="sldNum" sz="quarter" idx="12"/>
          </p:nvPr>
        </p:nvSpPr>
        <p:spPr/>
        <p:txBody>
          <a:bodyPr/>
          <a:lstStyle>
            <a:lvl1pPr>
              <a:defRPr>
                <a:solidFill>
                  <a:srgbClr val="FFFFFF"/>
                </a:solidFill>
              </a:defRPr>
            </a:lvl1pPr>
            <a:extLst/>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AA309A6D-C09C-4548-B29A-6CF363A7E532}" type="datetimeFigureOut">
              <a:rPr lang="fr-FR" smtClean="0"/>
              <a:pPr/>
              <a:t>18/04/2012</a:t>
            </a:fld>
            <a:endParaRPr lang="fr-BE"/>
          </a:p>
        </p:txBody>
      </p:sp>
      <p:sp>
        <p:nvSpPr>
          <p:cNvPr id="5" name="Espace réservé du pied de page 4"/>
          <p:cNvSpPr>
            <a:spLocks noGrp="1"/>
          </p:cNvSpPr>
          <p:nvPr>
            <p:ph type="ftr" sz="quarter" idx="11"/>
          </p:nvPr>
        </p:nvSpPr>
        <p:spPr/>
        <p:txBody>
          <a:bodyPr/>
          <a:lstStyle>
            <a:extLst/>
          </a:lstStyle>
          <a:p>
            <a:endParaRPr lang="fr-BE"/>
          </a:p>
        </p:txBody>
      </p:sp>
      <p:sp>
        <p:nvSpPr>
          <p:cNvPr id="6" name="Espace réservé du numéro de diapositive 5"/>
          <p:cNvSpPr>
            <a:spLocks noGrp="1"/>
          </p:cNvSpPr>
          <p:nvPr>
            <p:ph type="sldNum" sz="quarter" idx="12"/>
          </p:nvPr>
        </p:nvSpPr>
        <p:spPr/>
        <p:txBody>
          <a:bodyPr/>
          <a:lstStyle>
            <a:extLst/>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44013" y="274640"/>
            <a:ext cx="1777470" cy="5592761"/>
          </a:xfrm>
        </p:spPr>
        <p:txBody>
          <a:bodyPr vert="eaVert"/>
          <a:lstStyle>
            <a:extLst/>
          </a:lstStyle>
          <a:p>
            <a:r>
              <a:rPr kumimoji="0" lang="fr-FR" smtClean="0"/>
              <a:t>Modifiez le style du titre</a:t>
            </a:r>
            <a:endParaRPr kumimoji="0" lang="en-US"/>
          </a:p>
        </p:txBody>
      </p:sp>
      <p:sp>
        <p:nvSpPr>
          <p:cNvPr id="3" name="Espace réservé du texte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AA309A6D-C09C-4548-B29A-6CF363A7E532}" type="datetimeFigureOut">
              <a:rPr lang="fr-FR" smtClean="0"/>
              <a:pPr/>
              <a:t>18/04/2012</a:t>
            </a:fld>
            <a:endParaRPr lang="fr-BE"/>
          </a:p>
        </p:txBody>
      </p:sp>
      <p:sp>
        <p:nvSpPr>
          <p:cNvPr id="5" name="Espace réservé du pied de page 4"/>
          <p:cNvSpPr>
            <a:spLocks noGrp="1"/>
          </p:cNvSpPr>
          <p:nvPr>
            <p:ph type="ftr" sz="quarter" idx="11"/>
          </p:nvPr>
        </p:nvSpPr>
        <p:spPr/>
        <p:txBody>
          <a:bodyPr/>
          <a:lstStyle>
            <a:extLst/>
          </a:lstStyle>
          <a:p>
            <a:endParaRPr lang="fr-BE"/>
          </a:p>
        </p:txBody>
      </p:sp>
      <p:sp>
        <p:nvSpPr>
          <p:cNvPr id="6" name="Espace réservé du numéro de diapositive 5"/>
          <p:cNvSpPr>
            <a:spLocks noGrp="1"/>
          </p:cNvSpPr>
          <p:nvPr>
            <p:ph type="sldNum" sz="quarter" idx="12"/>
          </p:nvPr>
        </p:nvSpPr>
        <p:spPr/>
        <p:txBody>
          <a:bodyPr/>
          <a:lstStyle>
            <a:extLst/>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AA309A6D-C09C-4548-B29A-6CF363A7E532}" type="datetimeFigureOut">
              <a:rPr lang="fr-FR" smtClean="0"/>
              <a:pPr/>
              <a:t>18/04/2012</a:t>
            </a:fld>
            <a:endParaRPr lang="fr-BE"/>
          </a:p>
        </p:txBody>
      </p:sp>
      <p:sp>
        <p:nvSpPr>
          <p:cNvPr id="5" name="Espace réservé du pied de page 4"/>
          <p:cNvSpPr>
            <a:spLocks noGrp="1"/>
          </p:cNvSpPr>
          <p:nvPr>
            <p:ph type="ftr" sz="quarter" idx="11"/>
          </p:nvPr>
        </p:nvSpPr>
        <p:spPr/>
        <p:txBody>
          <a:bodyPr/>
          <a:lstStyle>
            <a:extLst/>
          </a:lstStyle>
          <a:p>
            <a:endParaRPr lang="fr-BE"/>
          </a:p>
        </p:txBody>
      </p:sp>
      <p:sp>
        <p:nvSpPr>
          <p:cNvPr id="6" name="Espace réservé du numéro de diapositive 5"/>
          <p:cNvSpPr>
            <a:spLocks noGrp="1"/>
          </p:cNvSpPr>
          <p:nvPr>
            <p:ph type="sldNum" sz="quarter" idx="12"/>
          </p:nvPr>
        </p:nvSpPr>
        <p:spPr/>
        <p:txBody>
          <a:bodyPr/>
          <a:lstStyle>
            <a:extLst/>
          </a:lstStyle>
          <a:p>
            <a:fld id="{CF4668DC-857F-487D-BFFA-8C0CA5037977}" type="slidenum">
              <a:rPr lang="fr-BE" smtClean="0"/>
              <a:pPr/>
              <a:t>‹N°›</a:t>
            </a:fld>
            <a:endParaRPr lang="fr-BE"/>
          </a:p>
        </p:txBody>
      </p:sp>
      <p:sp>
        <p:nvSpPr>
          <p:cNvPr id="7" name="Titre 6"/>
          <p:cNvSpPr>
            <a:spLocks noGrp="1"/>
          </p:cNvSpPr>
          <p:nvPr>
            <p:ph type="title"/>
          </p:nvPr>
        </p:nvSpPr>
        <p:spPr/>
        <p:txBody>
          <a:bodyPr rtlCol="0"/>
          <a:lstStyle>
            <a:extLst/>
          </a:lstStyle>
          <a:p>
            <a:r>
              <a:rPr kumimoji="0" lang="fr-FR" smtClean="0"/>
              <a:t>Modifiez le style du titre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fr-FR" smtClean="0"/>
              <a:t>Modifiez le style du titre</a:t>
            </a:r>
            <a:endParaRPr kumimoji="0" lang="en-US"/>
          </a:p>
        </p:txBody>
      </p:sp>
      <p:sp>
        <p:nvSpPr>
          <p:cNvPr id="3" name="Espace réservé du texte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Modifiez les styles du texte du masque</a:t>
            </a:r>
          </a:p>
        </p:txBody>
      </p:sp>
      <p:sp>
        <p:nvSpPr>
          <p:cNvPr id="4" name="Espace réservé de la date 3"/>
          <p:cNvSpPr>
            <a:spLocks noGrp="1"/>
          </p:cNvSpPr>
          <p:nvPr>
            <p:ph type="dt" sz="half" idx="10"/>
          </p:nvPr>
        </p:nvSpPr>
        <p:spPr/>
        <p:txBody>
          <a:bodyPr/>
          <a:lstStyle>
            <a:extLst/>
          </a:lstStyle>
          <a:p>
            <a:fld id="{AA309A6D-C09C-4548-B29A-6CF363A7E532}" type="datetimeFigureOut">
              <a:rPr lang="fr-FR" smtClean="0"/>
              <a:pPr/>
              <a:t>18/04/2012</a:t>
            </a:fld>
            <a:endParaRPr lang="fr-BE"/>
          </a:p>
        </p:txBody>
      </p:sp>
      <p:sp>
        <p:nvSpPr>
          <p:cNvPr id="5" name="Espace réservé du pied de page 4"/>
          <p:cNvSpPr>
            <a:spLocks noGrp="1"/>
          </p:cNvSpPr>
          <p:nvPr>
            <p:ph type="ftr" sz="quarter" idx="11"/>
          </p:nvPr>
        </p:nvSpPr>
        <p:spPr/>
        <p:txBody>
          <a:bodyPr/>
          <a:lstStyle>
            <a:extLst/>
          </a:lstStyle>
          <a:p>
            <a:endParaRPr lang="fr-BE"/>
          </a:p>
        </p:txBody>
      </p:sp>
      <p:sp>
        <p:nvSpPr>
          <p:cNvPr id="6" name="Espace réservé du numéro de diapositive 5"/>
          <p:cNvSpPr>
            <a:spLocks noGrp="1"/>
          </p:cNvSpPr>
          <p:nvPr>
            <p:ph type="sldNum" sz="quarter" idx="12"/>
          </p:nvPr>
        </p:nvSpPr>
        <p:spPr/>
        <p:txBody>
          <a:bodyPr/>
          <a:lstStyle>
            <a:extLst/>
          </a:lstStyle>
          <a:p>
            <a:fld id="{CF4668DC-857F-487D-BFFA-8C0CA5037977}" type="slidenum">
              <a:rPr lang="fr-BE" smtClean="0"/>
              <a:pPr/>
              <a:t>‹N°›</a:t>
            </a:fld>
            <a:endParaRPr lang="fr-BE"/>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AA309A6D-C09C-4548-B29A-6CF363A7E532}" type="datetimeFigureOut">
              <a:rPr lang="fr-FR" smtClean="0"/>
              <a:pPr/>
              <a:t>18/04/2012</a:t>
            </a:fld>
            <a:endParaRPr lang="fr-BE"/>
          </a:p>
        </p:txBody>
      </p:sp>
      <p:sp>
        <p:nvSpPr>
          <p:cNvPr id="6" name="Espace réservé du pied de page 5"/>
          <p:cNvSpPr>
            <a:spLocks noGrp="1"/>
          </p:cNvSpPr>
          <p:nvPr>
            <p:ph type="ftr" sz="quarter" idx="11"/>
          </p:nvPr>
        </p:nvSpPr>
        <p:spPr/>
        <p:txBody>
          <a:bodyPr/>
          <a:lstStyle>
            <a:extLst/>
          </a:lstStyle>
          <a:p>
            <a:endParaRPr lang="fr-BE"/>
          </a:p>
        </p:txBody>
      </p:sp>
      <p:sp>
        <p:nvSpPr>
          <p:cNvPr id="7" name="Espace réservé du numéro de diapositive 6"/>
          <p:cNvSpPr>
            <a:spLocks noGrp="1"/>
          </p:cNvSpPr>
          <p:nvPr>
            <p:ph type="sldNum" sz="quarter" idx="12"/>
          </p:nvPr>
        </p:nvSpPr>
        <p:spPr/>
        <p:txBody>
          <a:bodyPr/>
          <a:lstStyle>
            <a:extLst/>
          </a:lstStyle>
          <a:p>
            <a:fld id="{CF4668DC-857F-487D-BFFA-8C0CA5037977}" type="slidenum">
              <a:rPr lang="fr-BE" smtClean="0"/>
              <a:pPr/>
              <a:t>‹N°›</a:t>
            </a:fld>
            <a:endParaRPr lang="fr-BE"/>
          </a:p>
        </p:txBody>
      </p:sp>
      <p:sp>
        <p:nvSpPr>
          <p:cNvPr id="8" name="Titre 7"/>
          <p:cNvSpPr>
            <a:spLocks noGrp="1"/>
          </p:cNvSpPr>
          <p:nvPr>
            <p:ph type="title"/>
          </p:nvPr>
        </p:nvSpPr>
        <p:spPr/>
        <p:txBody>
          <a:bodyPr rtlCol="0"/>
          <a:lstStyle>
            <a:extLst/>
          </a:lstStyle>
          <a:p>
            <a:r>
              <a:rPr kumimoji="0" lang="fr-FR" smtClean="0"/>
              <a:t>Modifiez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extLst/>
          </a:lstStyle>
          <a:p>
            <a:r>
              <a:rPr kumimoji="0" lang="fr-FR" smtClean="0"/>
              <a:t>Modifiez le style du titre</a:t>
            </a:r>
            <a:endParaRPr kumimoji="0" lang="en-US"/>
          </a:p>
        </p:txBody>
      </p:sp>
      <p:sp>
        <p:nvSpPr>
          <p:cNvPr id="3" name="Espace réservé du texte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Modifiez les styles du texte du masque</a:t>
            </a:r>
          </a:p>
        </p:txBody>
      </p:sp>
      <p:sp>
        <p:nvSpPr>
          <p:cNvPr id="4" name="Espace réservé du texte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Modifiez les styles du texte du masque</a:t>
            </a:r>
          </a:p>
        </p:txBody>
      </p:sp>
      <p:sp>
        <p:nvSpPr>
          <p:cNvPr id="5" name="Espace réservé du contenu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AA309A6D-C09C-4548-B29A-6CF363A7E532}" type="datetimeFigureOut">
              <a:rPr lang="fr-FR" smtClean="0"/>
              <a:pPr/>
              <a:t>18/04/2012</a:t>
            </a:fld>
            <a:endParaRPr lang="fr-BE"/>
          </a:p>
        </p:txBody>
      </p:sp>
      <p:sp>
        <p:nvSpPr>
          <p:cNvPr id="8" name="Espace réservé du pied de page 7"/>
          <p:cNvSpPr>
            <a:spLocks noGrp="1"/>
          </p:cNvSpPr>
          <p:nvPr>
            <p:ph type="ftr" sz="quarter" idx="11"/>
          </p:nvPr>
        </p:nvSpPr>
        <p:spPr/>
        <p:txBody>
          <a:bodyPr/>
          <a:lstStyle>
            <a:extLst/>
          </a:lstStyle>
          <a:p>
            <a:endParaRPr lang="fr-BE"/>
          </a:p>
        </p:txBody>
      </p:sp>
      <p:sp>
        <p:nvSpPr>
          <p:cNvPr id="9" name="Espace réservé du numéro de diapositive 8"/>
          <p:cNvSpPr>
            <a:spLocks noGrp="1"/>
          </p:cNvSpPr>
          <p:nvPr>
            <p:ph type="sldNum" sz="quarter" idx="12"/>
          </p:nvPr>
        </p:nvSpPr>
        <p:spPr/>
        <p:txBody>
          <a:bodyPr/>
          <a:lstStyle>
            <a:extLst/>
          </a:lstStyle>
          <a:p>
            <a:fld id="{CF4668DC-857F-487D-BFFA-8C0CA5037977}" type="slidenum">
              <a:rPr lang="fr-BE" smtClean="0"/>
              <a:pPr/>
              <a:t>‹N°›</a:t>
            </a:fld>
            <a:endParaRPr lang="fr-BE"/>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extLst/>
          </a:lstStyle>
          <a:p>
            <a:fld id="{AA309A6D-C09C-4548-B29A-6CF363A7E532}" type="datetimeFigureOut">
              <a:rPr lang="fr-FR" smtClean="0"/>
              <a:pPr/>
              <a:t>18/04/2012</a:t>
            </a:fld>
            <a:endParaRPr lang="fr-BE"/>
          </a:p>
        </p:txBody>
      </p:sp>
      <p:sp>
        <p:nvSpPr>
          <p:cNvPr id="4" name="Espace réservé du pied de page 3"/>
          <p:cNvSpPr>
            <a:spLocks noGrp="1"/>
          </p:cNvSpPr>
          <p:nvPr>
            <p:ph type="ftr" sz="quarter" idx="11"/>
          </p:nvPr>
        </p:nvSpPr>
        <p:spPr/>
        <p:txBody>
          <a:bodyPr/>
          <a:lstStyle>
            <a:extLst/>
          </a:lstStyle>
          <a:p>
            <a:endParaRPr lang="fr-BE"/>
          </a:p>
        </p:txBody>
      </p:sp>
      <p:sp>
        <p:nvSpPr>
          <p:cNvPr id="5" name="Espace réservé du numéro de diapositive 4"/>
          <p:cNvSpPr>
            <a:spLocks noGrp="1"/>
          </p:cNvSpPr>
          <p:nvPr>
            <p:ph type="sldNum" sz="quarter" idx="12"/>
          </p:nvPr>
        </p:nvSpPr>
        <p:spPr/>
        <p:txBody>
          <a:bodyPr/>
          <a:lstStyle>
            <a:extLst/>
          </a:lstStyle>
          <a:p>
            <a:fld id="{CF4668DC-857F-487D-BFFA-8C0CA5037977}" type="slidenum">
              <a:rPr lang="fr-BE" smtClean="0"/>
              <a:pPr/>
              <a:t>‹N°›</a:t>
            </a:fld>
            <a:endParaRPr lang="fr-BE"/>
          </a:p>
        </p:txBody>
      </p:sp>
      <p:sp>
        <p:nvSpPr>
          <p:cNvPr id="6" name="Titre 5"/>
          <p:cNvSpPr>
            <a:spLocks noGrp="1"/>
          </p:cNvSpPr>
          <p:nvPr>
            <p:ph type="title"/>
          </p:nvPr>
        </p:nvSpPr>
        <p:spPr/>
        <p:txBody>
          <a:bodyPr rtlCol="0"/>
          <a:lstStyle>
            <a:extLst/>
          </a:lstStyle>
          <a:p>
            <a:r>
              <a:rPr kumimoji="0" lang="fr-FR" smtClean="0"/>
              <a:t>Modifiez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AA309A6D-C09C-4548-B29A-6CF363A7E532}" type="datetimeFigureOut">
              <a:rPr lang="fr-FR" smtClean="0"/>
              <a:pPr/>
              <a:t>18/04/2012</a:t>
            </a:fld>
            <a:endParaRPr lang="fr-BE"/>
          </a:p>
        </p:txBody>
      </p:sp>
      <p:sp>
        <p:nvSpPr>
          <p:cNvPr id="3" name="Espace réservé du pied de page 2"/>
          <p:cNvSpPr>
            <a:spLocks noGrp="1"/>
          </p:cNvSpPr>
          <p:nvPr>
            <p:ph type="ftr" sz="quarter" idx="11"/>
          </p:nvPr>
        </p:nvSpPr>
        <p:spPr/>
        <p:txBody>
          <a:bodyPr/>
          <a:lstStyle>
            <a:extLst/>
          </a:lstStyle>
          <a:p>
            <a:endParaRPr lang="fr-BE"/>
          </a:p>
        </p:txBody>
      </p:sp>
      <p:sp>
        <p:nvSpPr>
          <p:cNvPr id="4" name="Espace réservé du numéro de diapositive 3"/>
          <p:cNvSpPr>
            <a:spLocks noGrp="1"/>
          </p:cNvSpPr>
          <p:nvPr>
            <p:ph type="sldNum" sz="quarter" idx="12"/>
          </p:nvPr>
        </p:nvSpPr>
        <p:spPr/>
        <p:txBody>
          <a:bodyPr/>
          <a:lstStyle>
            <a:extLst/>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fr-FR" smtClean="0"/>
              <a:t>Modifiez le style du titre</a:t>
            </a:r>
            <a:endParaRPr kumimoji="0" lang="en-US"/>
          </a:p>
        </p:txBody>
      </p:sp>
      <p:sp>
        <p:nvSpPr>
          <p:cNvPr id="3" name="Espace réservé du texte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fr-FR" smtClean="0"/>
              <a:t>Modifiez les styles du texte du masque</a:t>
            </a:r>
          </a:p>
        </p:txBody>
      </p:sp>
      <p:sp>
        <p:nvSpPr>
          <p:cNvPr id="4" name="Espace réservé du contenu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Modifiez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727032" y="6407944"/>
            <a:ext cx="1920240" cy="365760"/>
          </a:xfrm>
        </p:spPr>
        <p:txBody>
          <a:bodyPr/>
          <a:lstStyle>
            <a:extLst/>
          </a:lstStyle>
          <a:p>
            <a:fld id="{AA309A6D-C09C-4548-B29A-6CF363A7E532}" type="datetimeFigureOut">
              <a:rPr lang="fr-FR" smtClean="0"/>
              <a:pPr/>
              <a:t>18/04/2012</a:t>
            </a:fld>
            <a:endParaRPr lang="fr-BE"/>
          </a:p>
        </p:txBody>
      </p:sp>
      <p:sp>
        <p:nvSpPr>
          <p:cNvPr id="6" name="Espace réservé du pied de page 5"/>
          <p:cNvSpPr>
            <a:spLocks noGrp="1"/>
          </p:cNvSpPr>
          <p:nvPr>
            <p:ph type="ftr" sz="quarter" idx="11"/>
          </p:nvPr>
        </p:nvSpPr>
        <p:spPr/>
        <p:txBody>
          <a:bodyPr/>
          <a:lstStyle>
            <a:extLst/>
          </a:lstStyle>
          <a:p>
            <a:endParaRPr lang="fr-BE"/>
          </a:p>
        </p:txBody>
      </p:sp>
      <p:sp>
        <p:nvSpPr>
          <p:cNvPr id="7" name="Espace réservé du numéro de diapositive 6"/>
          <p:cNvSpPr>
            <a:spLocks noGrp="1"/>
          </p:cNvSpPr>
          <p:nvPr>
            <p:ph type="sldNum" sz="quarter" idx="12"/>
          </p:nvPr>
        </p:nvSpPr>
        <p:spPr/>
        <p:txBody>
          <a:bodyPr/>
          <a:lstStyle>
            <a:extLst/>
          </a:lstStyle>
          <a:p>
            <a:fld id="{CF4668DC-857F-487D-BFFA-8C0CA5037977}" type="slidenum">
              <a:rPr lang="fr-BE" smtClean="0"/>
              <a:pPr/>
              <a:t>‹N°›</a:t>
            </a:fld>
            <a:endParaRPr lang="fr-BE"/>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fr-FR" smtClean="0"/>
              <a:t>Modifiez les styles du texte du masque</a:t>
            </a:r>
          </a:p>
        </p:txBody>
      </p:sp>
      <p:sp>
        <p:nvSpPr>
          <p:cNvPr id="3" name="Espace réservé pour une image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fr-FR" smtClean="0"/>
              <a:t>Cliquez sur l'icône pour ajouter une image</a:t>
            </a:r>
            <a:endParaRPr kumimoji="0" lang="en-US" dirty="0"/>
          </a:p>
        </p:txBody>
      </p:sp>
      <p:sp>
        <p:nvSpPr>
          <p:cNvPr id="5" name="Espace réservé de la date 4"/>
          <p:cNvSpPr>
            <a:spLocks noGrp="1"/>
          </p:cNvSpPr>
          <p:nvPr>
            <p:ph type="dt" sz="half" idx="10"/>
          </p:nvPr>
        </p:nvSpPr>
        <p:spPr/>
        <p:txBody>
          <a:bodyPr/>
          <a:lstStyle>
            <a:lvl1pPr>
              <a:defRPr>
                <a:solidFill>
                  <a:schemeClr val="tx1"/>
                </a:solidFill>
              </a:defRPr>
            </a:lvl1pPr>
            <a:extLst/>
          </a:lstStyle>
          <a:p>
            <a:fld id="{AA309A6D-C09C-4548-B29A-6CF363A7E532}" type="datetimeFigureOut">
              <a:rPr lang="fr-FR" smtClean="0"/>
              <a:pPr/>
              <a:t>18/04/2012</a:t>
            </a:fld>
            <a:endParaRPr lang="fr-BE"/>
          </a:p>
        </p:txBody>
      </p:sp>
      <p:sp>
        <p:nvSpPr>
          <p:cNvPr id="6" name="Espace réservé du pied de page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fr-BE"/>
          </a:p>
        </p:txBody>
      </p:sp>
      <p:sp>
        <p:nvSpPr>
          <p:cNvPr id="7" name="Espace réservé du numéro de diapositive 6"/>
          <p:cNvSpPr>
            <a:spLocks noGrp="1"/>
          </p:cNvSpPr>
          <p:nvPr>
            <p:ph type="sldNum" sz="quarter" idx="12"/>
          </p:nvPr>
        </p:nvSpPr>
        <p:spPr/>
        <p:txBody>
          <a:bodyPr/>
          <a:lstStyle>
            <a:lvl1pPr>
              <a:defRPr>
                <a:solidFill>
                  <a:schemeClr val="tx1"/>
                </a:solidFill>
              </a:defRPr>
            </a:lvl1pPr>
            <a:extLst/>
          </a:lstStyle>
          <a:p>
            <a:fld id="{CF4668DC-857F-487D-BFFA-8C0CA5037977}" type="slidenum">
              <a:rPr lang="fr-BE" smtClean="0"/>
              <a:pPr/>
              <a:t>‹N°›</a:t>
            </a:fld>
            <a:endParaRPr lang="fr-BE"/>
          </a:p>
        </p:txBody>
      </p:sp>
      <p:sp>
        <p:nvSpPr>
          <p:cNvPr id="2" name="Titr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fr-FR" smtClean="0"/>
              <a:t>Modifiez le style du titre</a:t>
            </a:r>
            <a:endParaRPr kumimoji="0" lang="en-US"/>
          </a:p>
        </p:txBody>
      </p:sp>
      <p:sp>
        <p:nvSpPr>
          <p:cNvPr id="8" name="Forme libre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e libre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angle rect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necteur droit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e libre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angle rect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necteur droit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fr-FR" smtClean="0"/>
              <a:t>Modifiez le style du titre</a:t>
            </a:r>
            <a:endParaRPr kumimoji="0" lang="en-US"/>
          </a:p>
        </p:txBody>
      </p:sp>
      <p:sp>
        <p:nvSpPr>
          <p:cNvPr id="30" name="Espace réservé du texte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fr-FR" smtClean="0"/>
              <a:t>Modifiez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A309A6D-C09C-4548-B29A-6CF363A7E532}" type="datetimeFigureOut">
              <a:rPr lang="fr-FR" smtClean="0"/>
              <a:pPr/>
              <a:t>18/04/2012</a:t>
            </a:fld>
            <a:endParaRPr lang="fr-BE"/>
          </a:p>
        </p:txBody>
      </p:sp>
      <p:sp>
        <p:nvSpPr>
          <p:cNvPr id="22" name="Espace réservé du pied de page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fr-BE"/>
          </a:p>
        </p:txBody>
      </p:sp>
      <p:sp>
        <p:nvSpPr>
          <p:cNvPr id="18" name="Espace réservé du numéro de diapositive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2.xml"/><Relationship Id="rId5" Type="http://schemas.openxmlformats.org/officeDocument/2006/relationships/image" Target="../media/image14.emf"/><Relationship Id="rId4" Type="http://schemas.openxmlformats.org/officeDocument/2006/relationships/image" Target="../media/image13.emf"/></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50825" y="188913"/>
            <a:ext cx="8713788" cy="1169987"/>
          </a:xfrm>
          <a:prstGeom prst="rect">
            <a:avLst/>
          </a:prstGeom>
          <a:noFill/>
        </p:spPr>
        <p:txBody>
          <a:bodyPr>
            <a:spAutoFit/>
          </a:bodyPr>
          <a:lstStyle/>
          <a:p>
            <a:pPr algn="ctr" fontAlgn="auto">
              <a:spcBef>
                <a:spcPts val="0"/>
              </a:spcBef>
              <a:spcAft>
                <a:spcPts val="0"/>
              </a:spcAft>
              <a:defRPr/>
            </a:pPr>
            <a:r>
              <a:rPr lang="fr-FR" sz="1400" b="1" cap="all" dirty="0">
                <a:latin typeface="Times New Roman" pitchFamily="18" charset="0"/>
                <a:cs typeface="Times New Roman" pitchFamily="18" charset="0"/>
              </a:rPr>
              <a:t>République algérienne démocratique et populaire</a:t>
            </a:r>
            <a:r>
              <a:rPr lang="fr-FR" sz="1400" dirty="0">
                <a:latin typeface="Times New Roman" pitchFamily="18" charset="0"/>
                <a:cs typeface="Times New Roman" pitchFamily="18" charset="0"/>
              </a:rPr>
              <a:t/>
            </a:r>
            <a:br>
              <a:rPr lang="fr-FR" sz="1400" dirty="0">
                <a:latin typeface="Times New Roman" pitchFamily="18" charset="0"/>
                <a:cs typeface="Times New Roman" pitchFamily="18" charset="0"/>
              </a:rPr>
            </a:br>
            <a:r>
              <a:rPr lang="fr-FR" sz="1400" b="1" cap="all" dirty="0">
                <a:latin typeface="Times New Roman" pitchFamily="18" charset="0"/>
                <a:cs typeface="Times New Roman" pitchFamily="18" charset="0"/>
              </a:rPr>
              <a:t> Ministère de l'enseignement supérieur et de la recherche scientifique</a:t>
            </a:r>
            <a:r>
              <a:rPr lang="fr-FR" sz="1400" dirty="0">
                <a:latin typeface="Times New Roman" pitchFamily="18" charset="0"/>
                <a:cs typeface="Times New Roman" pitchFamily="18" charset="0"/>
              </a:rPr>
              <a:t/>
            </a:r>
            <a:br>
              <a:rPr lang="fr-FR" sz="1400" dirty="0">
                <a:latin typeface="Times New Roman" pitchFamily="18" charset="0"/>
                <a:cs typeface="Times New Roman" pitchFamily="18" charset="0"/>
              </a:rPr>
            </a:br>
            <a:r>
              <a:rPr lang="fr-FR" sz="1400" b="1" cap="all" dirty="0">
                <a:latin typeface="Times New Roman" pitchFamily="18" charset="0"/>
                <a:cs typeface="Times New Roman" pitchFamily="18" charset="0"/>
              </a:rPr>
              <a:t> Université Mentouri – Constantine</a:t>
            </a:r>
            <a:br>
              <a:rPr lang="fr-FR" sz="1400" b="1" cap="all" dirty="0">
                <a:latin typeface="Times New Roman" pitchFamily="18" charset="0"/>
                <a:cs typeface="Times New Roman" pitchFamily="18" charset="0"/>
              </a:rPr>
            </a:br>
            <a:r>
              <a:rPr lang="fr-FR" sz="1400" b="1" cap="all" dirty="0">
                <a:latin typeface="Times New Roman" pitchFamily="18" charset="0"/>
                <a:cs typeface="Times New Roman" pitchFamily="18" charset="0"/>
              </a:rPr>
              <a:t> </a:t>
            </a:r>
            <a:r>
              <a:rPr lang="fr-FR" sz="1400" cap="all" dirty="0">
                <a:latin typeface="Times New Roman" pitchFamily="18" charset="0"/>
                <a:cs typeface="Times New Roman" pitchFamily="18" charset="0"/>
              </a:rPr>
              <a:t>Faculté des sciences de la terre, géographie et de </a:t>
            </a:r>
            <a:r>
              <a:rPr lang="fr-FR" sz="1400" dirty="0">
                <a:latin typeface="Times New Roman" pitchFamily="18" charset="0"/>
                <a:cs typeface="Times New Roman" pitchFamily="18" charset="0"/>
              </a:rPr>
              <a:t/>
            </a:r>
            <a:br>
              <a:rPr lang="fr-FR" sz="1400" dirty="0">
                <a:latin typeface="Times New Roman" pitchFamily="18" charset="0"/>
                <a:cs typeface="Times New Roman" pitchFamily="18" charset="0"/>
              </a:rPr>
            </a:br>
            <a:r>
              <a:rPr lang="fr-FR" sz="1400" cap="all" dirty="0">
                <a:latin typeface="Times New Roman" pitchFamily="18" charset="0"/>
                <a:cs typeface="Times New Roman" pitchFamily="18" charset="0"/>
              </a:rPr>
              <a:t>l'aménagement du territoire</a:t>
            </a:r>
            <a:endParaRPr lang="fr-FR" sz="1400" dirty="0"/>
          </a:p>
        </p:txBody>
      </p:sp>
      <p:sp>
        <p:nvSpPr>
          <p:cNvPr id="3" name="ZoneTexte 2"/>
          <p:cNvSpPr txBox="1"/>
          <p:nvPr/>
        </p:nvSpPr>
        <p:spPr>
          <a:xfrm>
            <a:off x="2268538" y="1382713"/>
            <a:ext cx="4921250" cy="307975"/>
          </a:xfrm>
          <a:prstGeom prst="rect">
            <a:avLst/>
          </a:prstGeom>
          <a:noFill/>
        </p:spPr>
        <p:txBody>
          <a:bodyPr wrap="none">
            <a:spAutoFit/>
          </a:bodyPr>
          <a:lstStyle/>
          <a:p>
            <a:pPr fontAlgn="auto">
              <a:spcBef>
                <a:spcPts val="0"/>
              </a:spcBef>
              <a:spcAft>
                <a:spcPts val="0"/>
              </a:spcAft>
              <a:defRPr/>
            </a:pPr>
            <a:r>
              <a:rPr lang="fr-FR" sz="1400" b="1" cap="all" dirty="0">
                <a:latin typeface="Times New Roman" pitchFamily="18" charset="0"/>
                <a:cs typeface="Times New Roman" pitchFamily="18" charset="0"/>
              </a:rPr>
              <a:t>Département gestion et techniques urbaines</a:t>
            </a:r>
            <a:endParaRPr lang="fr-FR" sz="1400" dirty="0"/>
          </a:p>
        </p:txBody>
      </p:sp>
      <p:sp>
        <p:nvSpPr>
          <p:cNvPr id="4" name="ZoneTexte 5"/>
          <p:cNvSpPr txBox="1">
            <a:spLocks noChangeArrowheads="1"/>
          </p:cNvSpPr>
          <p:nvPr/>
        </p:nvSpPr>
        <p:spPr bwMode="auto">
          <a:xfrm>
            <a:off x="4185641" y="1690688"/>
            <a:ext cx="1075936" cy="6771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b="1" dirty="0">
                <a:latin typeface="Times New Roman" pitchFamily="18" charset="0"/>
                <a:cs typeface="Times New Roman" pitchFamily="18" charset="0"/>
              </a:rPr>
              <a:t>Module: </a:t>
            </a:r>
          </a:p>
          <a:p>
            <a:pPr algn="ctr" eaLnBrk="1" hangingPunct="1"/>
            <a:r>
              <a:rPr lang="fr-FR" sz="2000" dirty="0" smtClean="0">
                <a:latin typeface="Times New Roman" pitchFamily="18" charset="0"/>
                <a:cs typeface="Times New Roman" pitchFamily="18" charset="0"/>
              </a:rPr>
              <a:t>Atelier </a:t>
            </a:r>
            <a:endParaRPr lang="fr-FR" sz="2000" dirty="0">
              <a:latin typeface="Times New Roman" pitchFamily="18" charset="0"/>
              <a:cs typeface="Times New Roman" pitchFamily="18" charset="0"/>
            </a:endParaRPr>
          </a:p>
        </p:txBody>
      </p:sp>
      <p:sp>
        <p:nvSpPr>
          <p:cNvPr id="5" name="ZoneTexte 4"/>
          <p:cNvSpPr txBox="1">
            <a:spLocks noChangeArrowheads="1"/>
          </p:cNvSpPr>
          <p:nvPr/>
        </p:nvSpPr>
        <p:spPr bwMode="auto">
          <a:xfrm>
            <a:off x="690050" y="2394317"/>
            <a:ext cx="7978775" cy="1877437"/>
          </a:xfrm>
          <a:prstGeom prst="rect">
            <a:avLst/>
          </a:prstGeom>
          <a:ln/>
        </p:spPr>
        <p:style>
          <a:lnRef idx="0">
            <a:schemeClr val="accent1"/>
          </a:lnRef>
          <a:fillRef idx="3">
            <a:schemeClr val="accent1"/>
          </a:fillRef>
          <a:effectRef idx="3">
            <a:schemeClr val="accent1"/>
          </a:effectRef>
          <a:fontRef idx="minor">
            <a:schemeClr val="lt1"/>
          </a:fontRef>
        </p:style>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4400" b="1" dirty="0">
                <a:solidFill>
                  <a:srgbClr val="FFFF00"/>
                </a:solidFill>
                <a:latin typeface="Andalus" pitchFamily="2" charset="-78"/>
                <a:cs typeface="Andalus" pitchFamily="2" charset="-78"/>
              </a:rPr>
              <a:t>Thème:</a:t>
            </a:r>
          </a:p>
          <a:p>
            <a:pPr algn="ctr" eaLnBrk="1" hangingPunct="1"/>
            <a:r>
              <a:rPr lang="fr-FR" sz="3600" b="1" dirty="0" smtClean="0">
                <a:solidFill>
                  <a:srgbClr val="FFFF00"/>
                </a:solidFill>
                <a:latin typeface="Andalus" pitchFamily="2" charset="-78"/>
                <a:cs typeface="Andalus" pitchFamily="2" charset="-78"/>
              </a:rPr>
              <a:t>Analyse et élaboration du  PDAU de</a:t>
            </a:r>
          </a:p>
          <a:p>
            <a:pPr algn="ctr" eaLnBrk="1" hangingPunct="1"/>
            <a:r>
              <a:rPr lang="fr-FR" sz="3600" b="1" dirty="0" smtClean="0">
                <a:solidFill>
                  <a:srgbClr val="FFFF00"/>
                </a:solidFill>
                <a:latin typeface="Andalus" pitchFamily="2" charset="-78"/>
                <a:cs typeface="Andalus" pitchFamily="2" charset="-78"/>
              </a:rPr>
              <a:t> La ville de BEJAIA  </a:t>
            </a:r>
            <a:endParaRPr lang="fr-FR" sz="3600" b="1" dirty="0">
              <a:solidFill>
                <a:srgbClr val="FFFF00"/>
              </a:solidFill>
              <a:latin typeface="Andalus" pitchFamily="2" charset="-78"/>
              <a:cs typeface="Andalus" pitchFamily="2" charset="-78"/>
            </a:endParaRPr>
          </a:p>
        </p:txBody>
      </p:sp>
      <p:sp>
        <p:nvSpPr>
          <p:cNvPr id="6" name="ZoneTexte 6"/>
          <p:cNvSpPr txBox="1">
            <a:spLocks noChangeArrowheads="1"/>
          </p:cNvSpPr>
          <p:nvPr/>
        </p:nvSpPr>
        <p:spPr bwMode="auto">
          <a:xfrm>
            <a:off x="296999" y="4946097"/>
            <a:ext cx="2978937"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eaLnBrk="1" hangingPunct="1"/>
            <a:r>
              <a:rPr lang="fr-FR" sz="2000" b="1" dirty="0">
                <a:solidFill>
                  <a:schemeClr val="bg1"/>
                </a:solidFill>
                <a:latin typeface="Times New Roman" pitchFamily="18" charset="0"/>
                <a:cs typeface="Times New Roman" pitchFamily="18" charset="0"/>
              </a:rPr>
              <a:t>Travail de :</a:t>
            </a:r>
          </a:p>
          <a:p>
            <a:pPr algn="just" eaLnBrk="1" hangingPunct="1">
              <a:buFont typeface="Arial" pitchFamily="34" charset="0"/>
              <a:buChar char="•"/>
            </a:pPr>
            <a:r>
              <a:rPr lang="fr-FR" sz="2000" dirty="0">
                <a:solidFill>
                  <a:schemeClr val="bg1"/>
                </a:solidFill>
                <a:latin typeface="Times New Roman" pitchFamily="18" charset="0"/>
                <a:cs typeface="Times New Roman" pitchFamily="18" charset="0"/>
              </a:rPr>
              <a:t>HADJAZ </a:t>
            </a:r>
            <a:r>
              <a:rPr lang="fr-FR" sz="2000" dirty="0" err="1">
                <a:solidFill>
                  <a:schemeClr val="bg1"/>
                </a:solidFill>
                <a:latin typeface="Times New Roman" pitchFamily="18" charset="0"/>
                <a:cs typeface="Times New Roman" pitchFamily="18" charset="0"/>
              </a:rPr>
              <a:t>Hachemi</a:t>
            </a:r>
            <a:endParaRPr lang="fr-FR" sz="2000" dirty="0">
              <a:solidFill>
                <a:schemeClr val="bg1"/>
              </a:solidFill>
              <a:latin typeface="Times New Roman" pitchFamily="18" charset="0"/>
              <a:cs typeface="Times New Roman" pitchFamily="18" charset="0"/>
            </a:endParaRPr>
          </a:p>
          <a:p>
            <a:pPr algn="just" eaLnBrk="1" hangingPunct="1">
              <a:buFont typeface="Arial" pitchFamily="34" charset="0"/>
              <a:buChar char="•"/>
            </a:pPr>
            <a:r>
              <a:rPr lang="fr-FR" sz="2000" dirty="0">
                <a:solidFill>
                  <a:schemeClr val="bg1"/>
                </a:solidFill>
                <a:latin typeface="Times New Roman" pitchFamily="18" charset="0"/>
                <a:cs typeface="Times New Roman" pitchFamily="18" charset="0"/>
              </a:rPr>
              <a:t>GUERGOURI </a:t>
            </a:r>
            <a:r>
              <a:rPr lang="fr-FR" sz="2000" dirty="0" smtClean="0">
                <a:solidFill>
                  <a:schemeClr val="bg1"/>
                </a:solidFill>
                <a:latin typeface="Times New Roman" pitchFamily="18" charset="0"/>
                <a:cs typeface="Times New Roman" pitchFamily="18" charset="0"/>
              </a:rPr>
              <a:t>Yahia</a:t>
            </a:r>
          </a:p>
          <a:p>
            <a:pPr algn="just" eaLnBrk="1" hangingPunct="1">
              <a:buFont typeface="Arial" pitchFamily="34" charset="0"/>
              <a:buChar char="•"/>
            </a:pPr>
            <a:r>
              <a:rPr lang="fr-FR" sz="2000" dirty="0" smtClean="0">
                <a:solidFill>
                  <a:schemeClr val="bg1"/>
                </a:solidFill>
                <a:latin typeface="Times New Roman" pitchFamily="18" charset="0"/>
                <a:cs typeface="Times New Roman" pitchFamily="18" charset="0"/>
              </a:rPr>
              <a:t>HADDAD </a:t>
            </a:r>
            <a:r>
              <a:rPr lang="fr-FR" sz="2000" dirty="0">
                <a:solidFill>
                  <a:schemeClr val="bg1"/>
                </a:solidFill>
                <a:latin typeface="Times New Roman" pitchFamily="18" charset="0"/>
                <a:cs typeface="Times New Roman" pitchFamily="18" charset="0"/>
              </a:rPr>
              <a:t>T</a:t>
            </a:r>
            <a:r>
              <a:rPr lang="fr-FR" sz="2000" dirty="0" smtClean="0">
                <a:solidFill>
                  <a:schemeClr val="bg1"/>
                </a:solidFill>
                <a:latin typeface="Times New Roman" pitchFamily="18" charset="0"/>
                <a:cs typeface="Times New Roman" pitchFamily="18" charset="0"/>
              </a:rPr>
              <a:t>oufik </a:t>
            </a:r>
          </a:p>
          <a:p>
            <a:pPr algn="just" eaLnBrk="1" hangingPunct="1">
              <a:buFont typeface="Arial" pitchFamily="34" charset="0"/>
              <a:buChar char="•"/>
            </a:pPr>
            <a:r>
              <a:rPr lang="fr-FR" sz="2000" dirty="0" smtClean="0">
                <a:solidFill>
                  <a:schemeClr val="bg1"/>
                </a:solidFill>
                <a:latin typeface="Times New Roman" pitchFamily="18" charset="0"/>
                <a:cs typeface="Times New Roman" pitchFamily="18" charset="0"/>
              </a:rPr>
              <a:t>Taleb </a:t>
            </a:r>
            <a:r>
              <a:rPr lang="fr-FR" sz="2000" dirty="0" err="1" smtClean="0">
                <a:solidFill>
                  <a:schemeClr val="bg1"/>
                </a:solidFill>
                <a:latin typeface="Times New Roman" pitchFamily="18" charset="0"/>
                <a:cs typeface="Times New Roman" pitchFamily="18" charset="0"/>
              </a:rPr>
              <a:t>Fares</a:t>
            </a:r>
            <a:r>
              <a:rPr lang="fr-FR" sz="2000" dirty="0" smtClean="0">
                <a:solidFill>
                  <a:schemeClr val="bg1"/>
                </a:solidFill>
                <a:latin typeface="Times New Roman" pitchFamily="18" charset="0"/>
                <a:cs typeface="Times New Roman" pitchFamily="18" charset="0"/>
              </a:rPr>
              <a:t> </a:t>
            </a:r>
          </a:p>
          <a:p>
            <a:pPr algn="just" eaLnBrk="1" hangingPunct="1">
              <a:buFont typeface="Arial" pitchFamily="34" charset="0"/>
              <a:buChar char="•"/>
            </a:pPr>
            <a:r>
              <a:rPr lang="fr-FR" sz="2000" dirty="0" err="1" smtClean="0">
                <a:solidFill>
                  <a:schemeClr val="bg1"/>
                </a:solidFill>
                <a:latin typeface="Times New Roman" pitchFamily="18" charset="0"/>
                <a:cs typeface="Times New Roman" pitchFamily="18" charset="0"/>
              </a:rPr>
              <a:t>Ghennam</a:t>
            </a:r>
            <a:r>
              <a:rPr lang="fr-FR" sz="2000" dirty="0" smtClean="0">
                <a:solidFill>
                  <a:schemeClr val="bg1"/>
                </a:solidFill>
                <a:latin typeface="Times New Roman" pitchFamily="18" charset="0"/>
                <a:cs typeface="Times New Roman" pitchFamily="18" charset="0"/>
              </a:rPr>
              <a:t> </a:t>
            </a:r>
            <a:r>
              <a:rPr lang="fr-FR" sz="2000" dirty="0" err="1" smtClean="0">
                <a:solidFill>
                  <a:schemeClr val="bg1"/>
                </a:solidFill>
                <a:latin typeface="Times New Roman" pitchFamily="18" charset="0"/>
                <a:cs typeface="Times New Roman" pitchFamily="18" charset="0"/>
              </a:rPr>
              <a:t>nour</a:t>
            </a:r>
            <a:r>
              <a:rPr lang="fr-FR" sz="2000" dirty="0" smtClean="0">
                <a:solidFill>
                  <a:schemeClr val="bg1"/>
                </a:solidFill>
                <a:latin typeface="Times New Roman" pitchFamily="18" charset="0"/>
                <a:cs typeface="Times New Roman" pitchFamily="18" charset="0"/>
              </a:rPr>
              <a:t> </a:t>
            </a:r>
            <a:r>
              <a:rPr lang="fr-FR" sz="2000" dirty="0" err="1" smtClean="0">
                <a:solidFill>
                  <a:schemeClr val="bg1"/>
                </a:solidFill>
                <a:latin typeface="Times New Roman" pitchFamily="18" charset="0"/>
                <a:cs typeface="Times New Roman" pitchFamily="18" charset="0"/>
              </a:rPr>
              <a:t>elhouda</a:t>
            </a:r>
            <a:endParaRPr lang="fr-FR" sz="2000" dirty="0">
              <a:solidFill>
                <a:schemeClr val="bg1"/>
              </a:solidFill>
              <a:latin typeface="Times New Roman" pitchFamily="18" charset="0"/>
              <a:cs typeface="Times New Roman" pitchFamily="18" charset="0"/>
            </a:endParaRPr>
          </a:p>
        </p:txBody>
      </p:sp>
      <p:sp>
        <p:nvSpPr>
          <p:cNvPr id="7" name="ZoneTexte 7"/>
          <p:cNvSpPr txBox="1">
            <a:spLocks noChangeArrowheads="1"/>
          </p:cNvSpPr>
          <p:nvPr/>
        </p:nvSpPr>
        <p:spPr bwMode="auto">
          <a:xfrm>
            <a:off x="6365859" y="5663540"/>
            <a:ext cx="2841034" cy="7078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fr-FR" sz="2000" b="1" dirty="0" smtClean="0">
                <a:solidFill>
                  <a:schemeClr val="bg1"/>
                </a:solidFill>
                <a:latin typeface="Times New Roman" pitchFamily="18" charset="0"/>
                <a:cs typeface="Times New Roman" pitchFamily="18" charset="0"/>
              </a:rPr>
              <a:t>Dirigé </a:t>
            </a:r>
            <a:r>
              <a:rPr lang="fr-FR" sz="2000" b="1" dirty="0" smtClean="0">
                <a:solidFill>
                  <a:schemeClr val="bg1"/>
                </a:solidFill>
                <a:latin typeface="Times New Roman" pitchFamily="18" charset="0"/>
                <a:cs typeface="Times New Roman" pitchFamily="18" charset="0"/>
              </a:rPr>
              <a:t>par </a:t>
            </a:r>
            <a:r>
              <a:rPr lang="fr-FR" sz="2000" b="1" dirty="0" smtClean="0">
                <a:solidFill>
                  <a:schemeClr val="bg1"/>
                </a:solidFill>
                <a:latin typeface="Times New Roman" pitchFamily="18" charset="0"/>
                <a:cs typeface="Times New Roman" pitchFamily="18" charset="0"/>
              </a:rPr>
              <a:t>l’Enseignant</a:t>
            </a:r>
            <a:r>
              <a:rPr lang="fr-FR" sz="2000" b="1" dirty="0" smtClean="0">
                <a:solidFill>
                  <a:schemeClr val="bg1"/>
                </a:solidFill>
                <a:latin typeface="Times New Roman" pitchFamily="18" charset="0"/>
                <a:cs typeface="Times New Roman" pitchFamily="18" charset="0"/>
              </a:rPr>
              <a:t>:</a:t>
            </a:r>
            <a:endParaRPr lang="fr-FR" sz="2000" b="1" dirty="0">
              <a:solidFill>
                <a:schemeClr val="bg1"/>
              </a:solidFill>
              <a:latin typeface="Times New Roman" pitchFamily="18" charset="0"/>
              <a:cs typeface="Times New Roman" pitchFamily="18" charset="0"/>
            </a:endParaRPr>
          </a:p>
          <a:p>
            <a:pPr eaLnBrk="1" hangingPunct="1"/>
            <a:r>
              <a:rPr lang="fr-FR" sz="2000" b="1" dirty="0" smtClean="0">
                <a:solidFill>
                  <a:schemeClr val="bg1"/>
                </a:solidFill>
                <a:latin typeface="Times New Roman" pitchFamily="18" charset="0"/>
                <a:cs typeface="Times New Roman" pitchFamily="18" charset="0"/>
              </a:rPr>
              <a:t>Mr. </a:t>
            </a:r>
            <a:r>
              <a:rPr lang="fr-FR" sz="2000" b="1" dirty="0" err="1" smtClean="0">
                <a:solidFill>
                  <a:schemeClr val="bg1"/>
                </a:solidFill>
                <a:latin typeface="Times New Roman" pitchFamily="18" charset="0"/>
                <a:cs typeface="Times New Roman" pitchFamily="18" charset="0"/>
              </a:rPr>
              <a:t>Medour</a:t>
            </a:r>
            <a:r>
              <a:rPr lang="fr-FR" sz="2000" b="1" dirty="0" smtClean="0">
                <a:solidFill>
                  <a:schemeClr val="bg1"/>
                </a:solidFill>
                <a:latin typeface="Times New Roman" pitchFamily="18" charset="0"/>
                <a:cs typeface="Times New Roman" pitchFamily="18" charset="0"/>
              </a:rPr>
              <a:t> </a:t>
            </a:r>
            <a:r>
              <a:rPr lang="fr-FR" sz="2000" b="1" dirty="0" err="1" smtClean="0">
                <a:solidFill>
                  <a:schemeClr val="bg1"/>
                </a:solidFill>
                <a:latin typeface="Times New Roman" pitchFamily="18" charset="0"/>
                <a:cs typeface="Times New Roman" pitchFamily="18" charset="0"/>
              </a:rPr>
              <a:t>Oualid</a:t>
            </a:r>
            <a:endParaRPr lang="fr-FR" sz="2000" b="1" dirty="0">
              <a:solidFill>
                <a:schemeClr val="bg1"/>
              </a:solidFill>
              <a:latin typeface="Times New Roman" pitchFamily="18" charset="0"/>
              <a:cs typeface="Times New Roman" pitchFamily="18" charset="0"/>
            </a:endParaRPr>
          </a:p>
        </p:txBody>
      </p:sp>
      <p:sp>
        <p:nvSpPr>
          <p:cNvPr id="8" name="ZoneTexte 8"/>
          <p:cNvSpPr txBox="1">
            <a:spLocks noChangeArrowheads="1"/>
          </p:cNvSpPr>
          <p:nvPr/>
        </p:nvSpPr>
        <p:spPr bwMode="auto">
          <a:xfrm>
            <a:off x="3535359" y="6191261"/>
            <a:ext cx="2465388" cy="708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2000" b="1" dirty="0">
                <a:solidFill>
                  <a:schemeClr val="bg1"/>
                </a:solidFill>
                <a:latin typeface="Times New Roman" pitchFamily="18" charset="0"/>
                <a:cs typeface="Times New Roman" pitchFamily="18" charset="0"/>
              </a:rPr>
              <a:t>Année Universitaire:</a:t>
            </a:r>
          </a:p>
          <a:p>
            <a:pPr algn="ctr" eaLnBrk="1" hangingPunct="1"/>
            <a:r>
              <a:rPr lang="fr-FR" sz="2000" b="1" dirty="0">
                <a:solidFill>
                  <a:schemeClr val="bg1"/>
                </a:solidFill>
                <a:latin typeface="Times New Roman" pitchFamily="18" charset="0"/>
                <a:cs typeface="Times New Roman" pitchFamily="18" charset="0"/>
              </a:rPr>
              <a:t>2011/2012</a:t>
            </a:r>
          </a:p>
        </p:txBody>
      </p:sp>
    </p:spTree>
    <p:extLst>
      <p:ext uri="{BB962C8B-B14F-4D97-AF65-F5344CB8AC3E}">
        <p14:creationId xmlns:p14="http://schemas.microsoft.com/office/powerpoint/2010/main" xmlns="" val="3224270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800" decel="100000"/>
                                        <p:tgtEl>
                                          <p:spTgt spid="5"/>
                                        </p:tgtEl>
                                      </p:cBhvr>
                                    </p:animEffect>
                                    <p:anim calcmode="lin" valueType="num">
                                      <p:cBhvr>
                                        <p:cTn id="8" dur="800" decel="100000" fill="hold"/>
                                        <p:tgtEl>
                                          <p:spTgt spid="5"/>
                                        </p:tgtEl>
                                        <p:attrNameLst>
                                          <p:attrName>style.rotation</p:attrName>
                                        </p:attrNameLst>
                                      </p:cBhvr>
                                      <p:tavLst>
                                        <p:tav tm="0">
                                          <p:val>
                                            <p:fltVal val="-90"/>
                                          </p:val>
                                        </p:tav>
                                        <p:tav tm="100000">
                                          <p:val>
                                            <p:fltVal val="0"/>
                                          </p:val>
                                        </p:tav>
                                      </p:tavLst>
                                    </p:anim>
                                    <p:anim calcmode="lin" valueType="num">
                                      <p:cBhvr>
                                        <p:cTn id="9" dur="800" decel="100000" fill="hold"/>
                                        <p:tgtEl>
                                          <p:spTgt spid="5"/>
                                        </p:tgtEl>
                                        <p:attrNameLst>
                                          <p:attrName>ppt_x</p:attrName>
                                        </p:attrNameLst>
                                      </p:cBhvr>
                                      <p:tavLst>
                                        <p:tav tm="0">
                                          <p:val>
                                            <p:strVal val="#ppt_x+0.4"/>
                                          </p:val>
                                        </p:tav>
                                        <p:tav tm="100000">
                                          <p:val>
                                            <p:strVal val="#ppt_x-0.05"/>
                                          </p:val>
                                        </p:tav>
                                      </p:tavLst>
                                    </p:anim>
                                    <p:anim calcmode="lin" valueType="num">
                                      <p:cBhvr>
                                        <p:cTn id="10" dur="800" decel="100000" fill="hold"/>
                                        <p:tgtEl>
                                          <p:spTgt spid="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an vers le bas 3"/>
          <p:cNvSpPr/>
          <p:nvPr/>
        </p:nvSpPr>
        <p:spPr>
          <a:xfrm>
            <a:off x="429415" y="1124744"/>
            <a:ext cx="8316416" cy="3672408"/>
          </a:xfrm>
          <a:prstGeom prst="ribb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 name="Rectangle 5"/>
          <p:cNvSpPr/>
          <p:nvPr/>
        </p:nvSpPr>
        <p:spPr>
          <a:xfrm>
            <a:off x="2079912" y="2492896"/>
            <a:ext cx="5056191" cy="1508105"/>
          </a:xfrm>
          <a:prstGeom prst="rect">
            <a:avLst/>
          </a:prstGeom>
        </p:spPr>
        <p:txBody>
          <a:bodyPr wrap="none">
            <a:spAutoFit/>
          </a:bodyPr>
          <a:lstStyle/>
          <a:p>
            <a:pPr marL="342900" lvl="0" indent="-342900" algn="ctr">
              <a:lnSpc>
                <a:spcPct val="115000"/>
              </a:lnSpc>
              <a:buClr>
                <a:srgbClr val="0070C0"/>
              </a:buClr>
              <a:buSzPts val="1800"/>
              <a:buFont typeface="Wingdings"/>
              <a:buChar char=""/>
            </a:pPr>
            <a:r>
              <a:rPr lang="fr-FR" sz="4000" b="1" dirty="0" smtClean="0">
                <a:solidFill>
                  <a:prstClr val="black"/>
                </a:solidFill>
                <a:latin typeface="Baskerville Old Face" pitchFamily="18" charset="0"/>
                <a:ea typeface="Calibri"/>
                <a:cs typeface="Arial"/>
              </a:rPr>
              <a:t>Description du cadre </a:t>
            </a:r>
          </a:p>
          <a:p>
            <a:pPr marL="342900" lvl="0" indent="-342900" algn="ctr">
              <a:lnSpc>
                <a:spcPct val="115000"/>
              </a:lnSpc>
              <a:buClr>
                <a:srgbClr val="0070C0"/>
              </a:buClr>
              <a:buSzPts val="1800"/>
              <a:buFont typeface="Wingdings"/>
              <a:buChar char=""/>
            </a:pPr>
            <a:r>
              <a:rPr lang="fr-FR" sz="4000" b="1" dirty="0" smtClean="0">
                <a:solidFill>
                  <a:prstClr val="black"/>
                </a:solidFill>
                <a:latin typeface="Baskerville Old Face" pitchFamily="18" charset="0"/>
                <a:ea typeface="Calibri"/>
                <a:cs typeface="Arial"/>
              </a:rPr>
              <a:t>Physique et naturelle:</a:t>
            </a:r>
            <a:endParaRPr lang="fr-FR" sz="4000" b="1" dirty="0">
              <a:solidFill>
                <a:prstClr val="black"/>
              </a:solidFill>
              <a:latin typeface="Baskerville Old Face" pitchFamily="18" charset="0"/>
              <a:ea typeface="Calibri"/>
              <a:cs typeface="Arial"/>
            </a:endParaRPr>
          </a:p>
        </p:txBody>
      </p:sp>
    </p:spTree>
    <p:extLst>
      <p:ext uri="{BB962C8B-B14F-4D97-AF65-F5344CB8AC3E}">
        <p14:creationId xmlns:p14="http://schemas.microsoft.com/office/powerpoint/2010/main" xmlns="" val="7773425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3308789" y="178035"/>
            <a:ext cx="2919419" cy="338554"/>
          </a:xfrm>
          <a:prstGeom prst="rect">
            <a:avLst/>
          </a:prstGeom>
          <a:noFill/>
        </p:spPr>
        <p:txBody>
          <a:bodyPr wrap="square" rtlCol="0">
            <a:spAutoFit/>
          </a:bodyPr>
          <a:lstStyle/>
          <a:p>
            <a:r>
              <a:rPr lang="fr-FR" sz="1600" b="1" dirty="0" smtClean="0"/>
              <a:t>La topographie du site:</a:t>
            </a:r>
            <a:endParaRPr lang="fr-FR" sz="1600" dirty="0"/>
          </a:p>
        </p:txBody>
      </p:sp>
      <p:sp>
        <p:nvSpPr>
          <p:cNvPr id="6" name="Rectangle 5"/>
          <p:cNvSpPr/>
          <p:nvPr/>
        </p:nvSpPr>
        <p:spPr>
          <a:xfrm>
            <a:off x="318654" y="1030528"/>
            <a:ext cx="8571345" cy="1477328"/>
          </a:xfrm>
          <a:prstGeom prst="rect">
            <a:avLst/>
          </a:prstGeom>
        </p:spPr>
        <p:txBody>
          <a:bodyPr wrap="square">
            <a:spAutoFit/>
          </a:bodyPr>
          <a:lstStyle/>
          <a:p>
            <a:pPr lvl="0" eaLnBrk="0" fontAlgn="base" hangingPunct="0">
              <a:spcBef>
                <a:spcPct val="0"/>
              </a:spcBef>
              <a:spcAft>
                <a:spcPct val="0"/>
              </a:spcAft>
            </a:pPr>
            <a:r>
              <a:rPr lang="fr-FR" spc="50" dirty="0">
                <a:ln w="11430"/>
                <a:latin typeface="Arial" pitchFamily="34" charset="0"/>
                <a:ea typeface="Calibri" pitchFamily="34" charset="0"/>
                <a:cs typeface="Arial" pitchFamily="34" charset="0"/>
              </a:rPr>
              <a:t> </a:t>
            </a:r>
            <a:r>
              <a:rPr lang="fr-FR" spc="50" dirty="0" smtClean="0">
                <a:ln w="11430"/>
                <a:latin typeface="Arial" pitchFamily="34" charset="0"/>
                <a:ea typeface="Calibri" pitchFamily="34" charset="0"/>
                <a:cs typeface="Arial" pitchFamily="34" charset="0"/>
              </a:rPr>
              <a:t> </a:t>
            </a:r>
            <a:r>
              <a:rPr lang="fr-FR" b="1" spc="50" dirty="0" smtClean="0">
                <a:ln w="11430"/>
                <a:latin typeface="Arial" pitchFamily="34" charset="0"/>
                <a:ea typeface="Calibri" pitchFamily="34" charset="0"/>
                <a:cs typeface="Arial" pitchFamily="34" charset="0"/>
              </a:rPr>
              <a:t>La </a:t>
            </a:r>
            <a:r>
              <a:rPr lang="fr-FR" b="1" spc="50" dirty="0">
                <a:ln w="11430"/>
                <a:latin typeface="Arial" pitchFamily="34" charset="0"/>
                <a:ea typeface="Calibri" pitchFamily="34" charset="0"/>
                <a:cs typeface="Arial" pitchFamily="34" charset="0"/>
              </a:rPr>
              <a:t>ville de Bejaia est délimitée naturellement, par la mer à l’Est, le mont de GOURAYA au nord, le </a:t>
            </a:r>
            <a:r>
              <a:rPr lang="fr-FR" b="1" spc="50" dirty="0" smtClean="0">
                <a:ln w="11430"/>
                <a:latin typeface="Arial" pitchFamily="34" charset="0"/>
                <a:ea typeface="Calibri" pitchFamily="34" charset="0"/>
                <a:cs typeface="Arial" pitchFamily="34" charset="0"/>
              </a:rPr>
              <a:t>ADRAR</a:t>
            </a:r>
            <a:r>
              <a:rPr lang="fr-FR" b="1" spc="50" dirty="0" smtClean="0">
                <a:ln w="11430"/>
                <a:latin typeface="Arial" pitchFamily="34" charset="0"/>
                <a:ea typeface="Calibri" pitchFamily="34" charset="0"/>
                <a:cs typeface="Arial" pitchFamily="34" charset="0"/>
              </a:rPr>
              <a:t> </a:t>
            </a:r>
            <a:r>
              <a:rPr lang="fr-FR" b="1" spc="50" dirty="0" smtClean="0">
                <a:ln w="11430"/>
                <a:latin typeface="Arial" pitchFamily="34" charset="0"/>
                <a:ea typeface="Calibri" pitchFamily="34" charset="0"/>
                <a:cs typeface="Arial" pitchFamily="34" charset="0"/>
              </a:rPr>
              <a:t>U</a:t>
            </a:r>
            <a:r>
              <a:rPr lang="fr-FR" b="1" spc="50" dirty="0" smtClean="0">
                <a:ln w="11430"/>
                <a:latin typeface="Arial" pitchFamily="34" charset="0"/>
                <a:ea typeface="Calibri" pitchFamily="34" charset="0"/>
                <a:cs typeface="Arial" pitchFamily="34" charset="0"/>
              </a:rPr>
              <a:t>FARNU </a:t>
            </a:r>
            <a:r>
              <a:rPr lang="fr-FR" b="1" spc="50" dirty="0">
                <a:ln w="11430"/>
                <a:latin typeface="Arial" pitchFamily="34" charset="0"/>
                <a:ea typeface="Calibri" pitchFamily="34" charset="0"/>
                <a:cs typeface="Arial" pitchFamily="34" charset="0"/>
              </a:rPr>
              <a:t>et Djebel SIDI BOUDRAHEM à l’ouest, et le couloir naturel d’oued SOUMMAM au sud</a:t>
            </a:r>
            <a:r>
              <a:rPr lang="fr-FR" b="1" spc="50" dirty="0" smtClean="0">
                <a:ln w="11430"/>
                <a:latin typeface="Arial" pitchFamily="34" charset="0"/>
                <a:ea typeface="Calibri" pitchFamily="34" charset="0"/>
                <a:cs typeface="Arial" pitchFamily="34" charset="0"/>
              </a:rPr>
              <a:t>.</a:t>
            </a:r>
          </a:p>
          <a:p>
            <a:pPr lvl="0" eaLnBrk="0" fontAlgn="base" hangingPunct="0">
              <a:spcBef>
                <a:spcPct val="0"/>
              </a:spcBef>
              <a:spcAft>
                <a:spcPct val="0"/>
              </a:spcAft>
            </a:pPr>
            <a:endParaRPr lang="fr-FR" b="1" spc="50" dirty="0">
              <a:ln w="11430"/>
              <a:latin typeface="Arial" pitchFamily="34" charset="0"/>
              <a:cs typeface="Arial" pitchFamily="34" charset="0"/>
            </a:endParaRPr>
          </a:p>
          <a:p>
            <a:pPr lvl="0" eaLnBrk="0" fontAlgn="base" hangingPunct="0">
              <a:spcBef>
                <a:spcPct val="0"/>
              </a:spcBef>
              <a:spcAft>
                <a:spcPct val="0"/>
              </a:spcAft>
            </a:pPr>
            <a:endParaRPr lang="fr-FR" b="1" spc="50" dirty="0" smtClean="0">
              <a:ln w="11430"/>
              <a:latin typeface="Arial" pitchFamily="34" charset="0"/>
              <a:cs typeface="Arial" pitchFamily="34"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18655" y="2235200"/>
            <a:ext cx="8571345" cy="3403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893427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2907006" y="54924"/>
            <a:ext cx="4079797" cy="584775"/>
          </a:xfrm>
          <a:prstGeom prst="rect">
            <a:avLst/>
          </a:prstGeom>
          <a:noFill/>
        </p:spPr>
        <p:txBody>
          <a:bodyPr wrap="square" rtlCol="0">
            <a:spAutoFit/>
          </a:bodyPr>
          <a:lstStyle/>
          <a:p>
            <a:pPr algn="ctr"/>
            <a:r>
              <a:rPr lang="fr-FR" sz="1600" b="1" dirty="0" smtClean="0"/>
              <a:t>La Géologie du site et  le contraintes naturelles du site </a:t>
            </a:r>
            <a:endParaRPr lang="fr-FR" sz="1600" b="1"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9227" y="771238"/>
            <a:ext cx="8362950" cy="1847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99919" y="2798617"/>
            <a:ext cx="8262258" cy="3741883"/>
          </a:xfrm>
          <a:prstGeom prst="rect">
            <a:avLst/>
          </a:prstGeom>
          <a:ln>
            <a:noFill/>
          </a:ln>
          <a:effectLst>
            <a:softEdge rad="112500"/>
          </a:effectLst>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xmlns="" val="26012873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rganigramme : Délai 4"/>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 name="ZoneTexte 5"/>
          <p:cNvSpPr txBox="1"/>
          <p:nvPr/>
        </p:nvSpPr>
        <p:spPr>
          <a:xfrm>
            <a:off x="3142534" y="134643"/>
            <a:ext cx="3493793" cy="338554"/>
          </a:xfrm>
          <a:prstGeom prst="rect">
            <a:avLst/>
          </a:prstGeom>
          <a:noFill/>
        </p:spPr>
        <p:txBody>
          <a:bodyPr wrap="square" rtlCol="0">
            <a:spAutoFit/>
          </a:bodyPr>
          <a:lstStyle/>
          <a:p>
            <a:r>
              <a:rPr lang="fr-FR" sz="1600" b="1" dirty="0" smtClean="0"/>
              <a:t>Résultat de la  Géotechniques:</a:t>
            </a:r>
            <a:endParaRPr lang="fr-FR" sz="1600" dirty="0"/>
          </a:p>
        </p:txBody>
      </p:sp>
      <p:pic>
        <p:nvPicPr>
          <p:cNvPr id="7173" name="Picture 5"/>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53971" y="846061"/>
            <a:ext cx="7840657" cy="4598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 Box 15"/>
          <p:cNvSpPr txBox="1">
            <a:spLocks noChangeArrowheads="1"/>
          </p:cNvSpPr>
          <p:nvPr/>
        </p:nvSpPr>
        <p:spPr bwMode="auto">
          <a:xfrm>
            <a:off x="2687782" y="5444836"/>
            <a:ext cx="6456218" cy="1200329"/>
          </a:xfrm>
          <a:prstGeom prst="rect">
            <a:avLst/>
          </a:prstGeom>
          <a:noFill/>
          <a:ln w="9525">
            <a:noFill/>
            <a:miter lim="800000"/>
            <a:headEnd/>
            <a:tailEnd/>
          </a:ln>
          <a:effectLst/>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dirty="0" smtClean="0">
                <a:latin typeface="Times New Roman" pitchFamily="18" charset="0"/>
              </a:rPr>
              <a:t>D’après les données  géotechniques on trouve que  la ville est dans une saturation de presque toutes les zones favorables sont  utilisées  cette rareté des zone favorables est causé par contraintes naturelles qui entoures la ville ,</a:t>
            </a:r>
            <a:endParaRPr lang="fr-FR" dirty="0">
              <a:latin typeface="Times New Roman" pitchFamily="18" charset="0"/>
            </a:endParaRPr>
          </a:p>
        </p:txBody>
      </p:sp>
    </p:spTree>
    <p:extLst>
      <p:ext uri="{BB962C8B-B14F-4D97-AF65-F5344CB8AC3E}">
        <p14:creationId xmlns:p14="http://schemas.microsoft.com/office/powerpoint/2010/main" xmlns="" val="26013234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3566252" y="165335"/>
            <a:ext cx="2919419" cy="338554"/>
          </a:xfrm>
          <a:prstGeom prst="rect">
            <a:avLst/>
          </a:prstGeom>
          <a:noFill/>
        </p:spPr>
        <p:txBody>
          <a:bodyPr wrap="square" rtlCol="0">
            <a:spAutoFit/>
          </a:bodyPr>
          <a:lstStyle/>
          <a:p>
            <a:r>
              <a:rPr lang="fr-FR" sz="1600" b="1" dirty="0" smtClean="0"/>
              <a:t>Climatologie:</a:t>
            </a:r>
            <a:endParaRPr lang="fr-FR" sz="1600" dirty="0"/>
          </a:p>
        </p:txBody>
      </p:sp>
      <p:pic>
        <p:nvPicPr>
          <p:cNvPr id="7" name="Object 2"/>
          <p:cNvPicPr>
            <a:picLocks noChangeAspect="1" noChangeArrowheads="1"/>
          </p:cNvPicPr>
          <p:nvPr/>
        </p:nvPicPr>
        <p:blipFill>
          <a:blip r:embed="rId2"/>
          <a:srcRect/>
          <a:stretch>
            <a:fillRect/>
          </a:stretch>
        </p:blipFill>
        <p:spPr bwMode="auto">
          <a:xfrm>
            <a:off x="-35735" y="3662374"/>
            <a:ext cx="4525963" cy="2455862"/>
          </a:xfrm>
          <a:prstGeom prst="rect">
            <a:avLst/>
          </a:prstGeom>
          <a:noFill/>
        </p:spPr>
      </p:pic>
      <p:pic>
        <p:nvPicPr>
          <p:cNvPr id="8" name="Object 3"/>
          <p:cNvPicPr>
            <a:picLocks noChangeAspect="1" noChangeArrowheads="1"/>
          </p:cNvPicPr>
          <p:nvPr/>
        </p:nvPicPr>
        <p:blipFill>
          <a:blip r:embed="rId3"/>
          <a:srcRect/>
          <a:stretch>
            <a:fillRect/>
          </a:stretch>
        </p:blipFill>
        <p:spPr bwMode="auto">
          <a:xfrm>
            <a:off x="4668846" y="3630078"/>
            <a:ext cx="3422650" cy="1981200"/>
          </a:xfrm>
          <a:prstGeom prst="rect">
            <a:avLst/>
          </a:prstGeom>
          <a:noFill/>
        </p:spPr>
      </p:pic>
      <p:pic>
        <p:nvPicPr>
          <p:cNvPr id="9" name="Object 4"/>
          <p:cNvPicPr>
            <a:picLocks noChangeAspect="1" noChangeArrowheads="1"/>
          </p:cNvPicPr>
          <p:nvPr/>
        </p:nvPicPr>
        <p:blipFill>
          <a:blip r:embed="rId4"/>
          <a:srcRect/>
          <a:stretch>
            <a:fillRect/>
          </a:stretch>
        </p:blipFill>
        <p:spPr bwMode="auto">
          <a:xfrm>
            <a:off x="61896" y="693659"/>
            <a:ext cx="4500563" cy="1800225"/>
          </a:xfrm>
          <a:prstGeom prst="rect">
            <a:avLst/>
          </a:prstGeom>
          <a:noFill/>
        </p:spPr>
      </p:pic>
      <p:sp>
        <p:nvSpPr>
          <p:cNvPr id="10" name="Text Box 12"/>
          <p:cNvSpPr txBox="1">
            <a:spLocks noChangeArrowheads="1"/>
          </p:cNvSpPr>
          <p:nvPr/>
        </p:nvSpPr>
        <p:spPr bwMode="auto">
          <a:xfrm>
            <a:off x="134128" y="2522704"/>
            <a:ext cx="4356100" cy="800219"/>
          </a:xfrm>
          <a:prstGeom prst="rect">
            <a:avLst/>
          </a:prstGeom>
          <a:noFill/>
          <a:ln w="9525">
            <a:noFill/>
            <a:miter lim="800000"/>
            <a:headEnd/>
            <a:tailEnd/>
          </a:ln>
          <a:effectLst/>
        </p:spPr>
        <p:txBody>
          <a:bodyP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fr-FR" sz="1400" dirty="0">
                <a:latin typeface="Times New Roman" pitchFamily="18" charset="0"/>
              </a:rPr>
              <a:t> Les précipitations sont </a:t>
            </a:r>
            <a:r>
              <a:rPr lang="fr-FR" sz="1400" dirty="0" smtClean="0">
                <a:latin typeface="Times New Roman" pitchFamily="18" charset="0"/>
              </a:rPr>
              <a:t>irrégulières </a:t>
            </a:r>
            <a:r>
              <a:rPr lang="fr-FR" sz="1400" dirty="0">
                <a:latin typeface="Times New Roman" pitchFamily="18" charset="0"/>
              </a:rPr>
              <a:t>avec un niveau moyen annuel de 772.25mm, ce qui fait de Béjaia l’une des régions les mieux arrosées en Algérie.</a:t>
            </a:r>
            <a:r>
              <a:rPr lang="fr-FR" dirty="0"/>
              <a:t> </a:t>
            </a:r>
          </a:p>
        </p:txBody>
      </p:sp>
      <p:pic>
        <p:nvPicPr>
          <p:cNvPr id="11" name="Object 5"/>
          <p:cNvPicPr>
            <a:picLocks noChangeAspect="1" noChangeArrowheads="1"/>
          </p:cNvPicPr>
          <p:nvPr/>
        </p:nvPicPr>
        <p:blipFill>
          <a:blip r:embed="rId5"/>
          <a:srcRect/>
          <a:stretch>
            <a:fillRect/>
          </a:stretch>
        </p:blipFill>
        <p:spPr bwMode="auto">
          <a:xfrm>
            <a:off x="4464828" y="730261"/>
            <a:ext cx="4321175" cy="1871662"/>
          </a:xfrm>
          <a:prstGeom prst="rect">
            <a:avLst/>
          </a:prstGeom>
          <a:noFill/>
        </p:spPr>
      </p:pic>
      <p:sp>
        <p:nvSpPr>
          <p:cNvPr id="12" name="Text Box 15"/>
          <p:cNvSpPr txBox="1">
            <a:spLocks noChangeArrowheads="1"/>
          </p:cNvSpPr>
          <p:nvPr/>
        </p:nvSpPr>
        <p:spPr bwMode="auto">
          <a:xfrm>
            <a:off x="4668846" y="2530486"/>
            <a:ext cx="4427537" cy="954107"/>
          </a:xfrm>
          <a:prstGeom prst="rect">
            <a:avLst/>
          </a:prstGeom>
          <a:noFill/>
          <a:ln w="9525">
            <a:noFill/>
            <a:miter lim="800000"/>
            <a:headEnd/>
            <a:tailEnd/>
          </a:ln>
          <a:effectLst/>
        </p:spPr>
        <p:txBody>
          <a:bodyP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r>
              <a:rPr lang="fr-FR" sz="1400" dirty="0">
                <a:latin typeface="Times New Roman" pitchFamily="18" charset="0"/>
              </a:rPr>
              <a:t>-La période Juin-Septembre est chaude avec des températures qui varient entre 21.6°C et 28.8°C.</a:t>
            </a:r>
          </a:p>
          <a:p>
            <a:pPr algn="just"/>
            <a:r>
              <a:rPr lang="fr-FR" sz="1400" dirty="0">
                <a:latin typeface="Times New Roman" pitchFamily="18" charset="0"/>
              </a:rPr>
              <a:t>-La période (</a:t>
            </a:r>
            <a:r>
              <a:rPr lang="fr-FR" sz="1400" dirty="0" smtClean="0">
                <a:latin typeface="Times New Roman" pitchFamily="18" charset="0"/>
              </a:rPr>
              <a:t>Novembre- </a:t>
            </a:r>
            <a:r>
              <a:rPr lang="fr-FR" sz="1400" dirty="0" err="1" smtClean="0">
                <a:latin typeface="Times New Roman" pitchFamily="18" charset="0"/>
              </a:rPr>
              <a:t>Fevrier</a:t>
            </a:r>
            <a:r>
              <a:rPr lang="fr-FR" sz="1400" dirty="0">
                <a:latin typeface="Times New Roman" pitchFamily="18" charset="0"/>
              </a:rPr>
              <a:t>) est froide avec des températures qui varient entre 8.2°C et 16.6°C.</a:t>
            </a:r>
          </a:p>
        </p:txBody>
      </p:sp>
      <p:sp>
        <p:nvSpPr>
          <p:cNvPr id="13" name="Text Box 19"/>
          <p:cNvSpPr txBox="1">
            <a:spLocks noChangeArrowheads="1"/>
          </p:cNvSpPr>
          <p:nvPr/>
        </p:nvSpPr>
        <p:spPr bwMode="auto">
          <a:xfrm>
            <a:off x="-71454" y="6181736"/>
            <a:ext cx="4427538" cy="517525"/>
          </a:xfrm>
          <a:prstGeom prst="rect">
            <a:avLst/>
          </a:prstGeom>
          <a:noFill/>
          <a:ln w="9525">
            <a:noFill/>
            <a:miter lim="800000"/>
            <a:headEnd/>
            <a:tailEnd/>
          </a:ln>
          <a:effectLst/>
        </p:spPr>
        <p:txBody>
          <a:bodyP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dirty="0">
                <a:latin typeface="Times New Roman" pitchFamily="18" charset="0"/>
              </a:rPr>
              <a:t>Le taux d’humidité sur tous les mois de l’année est élevé, il varie entre 61% et 83%.</a:t>
            </a:r>
          </a:p>
        </p:txBody>
      </p:sp>
      <p:sp>
        <p:nvSpPr>
          <p:cNvPr id="14" name="Text Box 21"/>
          <p:cNvSpPr txBox="1">
            <a:spLocks noChangeArrowheads="1"/>
          </p:cNvSpPr>
          <p:nvPr/>
        </p:nvSpPr>
        <p:spPr bwMode="auto">
          <a:xfrm>
            <a:off x="4751371" y="6181736"/>
            <a:ext cx="4321175" cy="517525"/>
          </a:xfrm>
          <a:prstGeom prst="rect">
            <a:avLst/>
          </a:prstGeom>
          <a:noFill/>
          <a:ln w="9525">
            <a:noFill/>
            <a:miter lim="800000"/>
            <a:headEnd/>
            <a:tailEnd/>
          </a:ln>
          <a:effectLst/>
        </p:spPr>
        <p:txBody>
          <a:bodyPr>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400">
                <a:latin typeface="Times New Roman" pitchFamily="18" charset="0"/>
              </a:rPr>
              <a:t>Les vents sont calmes et soufflent avec une intensité annuelle moyenne enregistrée 3m\s.</a:t>
            </a:r>
          </a:p>
        </p:txBody>
      </p:sp>
    </p:spTree>
    <p:extLst>
      <p:ext uri="{BB962C8B-B14F-4D97-AF65-F5344CB8AC3E}">
        <p14:creationId xmlns:p14="http://schemas.microsoft.com/office/powerpoint/2010/main" xmlns="" val="19937473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3655152" y="178035"/>
            <a:ext cx="2919419" cy="338554"/>
          </a:xfrm>
          <a:prstGeom prst="rect">
            <a:avLst/>
          </a:prstGeom>
          <a:noFill/>
        </p:spPr>
        <p:txBody>
          <a:bodyPr wrap="square" rtlCol="0">
            <a:spAutoFit/>
          </a:bodyPr>
          <a:lstStyle/>
          <a:p>
            <a:r>
              <a:rPr lang="fr-FR" sz="1600" b="1" dirty="0" smtClean="0"/>
              <a:t>Climatologie</a:t>
            </a:r>
            <a:endParaRPr lang="fr-FR" sz="16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414584" y="1697180"/>
            <a:ext cx="5095875" cy="3362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4951" y="3057090"/>
            <a:ext cx="2657475" cy="6425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74951" y="3699596"/>
            <a:ext cx="2657475" cy="4688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474642" y="4579358"/>
            <a:ext cx="1123950" cy="314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2036617" y="5337643"/>
            <a:ext cx="5106549" cy="3981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314032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an vers le bas 3"/>
          <p:cNvSpPr/>
          <p:nvPr/>
        </p:nvSpPr>
        <p:spPr>
          <a:xfrm>
            <a:off x="429415" y="1124744"/>
            <a:ext cx="8316416" cy="3672408"/>
          </a:xfrm>
          <a:prstGeom prst="ribb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 name="Rectangle 5"/>
          <p:cNvSpPr/>
          <p:nvPr/>
        </p:nvSpPr>
        <p:spPr>
          <a:xfrm>
            <a:off x="2136016" y="2492896"/>
            <a:ext cx="4943981" cy="1508105"/>
          </a:xfrm>
          <a:prstGeom prst="rect">
            <a:avLst/>
          </a:prstGeom>
        </p:spPr>
        <p:txBody>
          <a:bodyPr wrap="none">
            <a:spAutoFit/>
          </a:bodyPr>
          <a:lstStyle/>
          <a:p>
            <a:pPr marL="342900" lvl="0" indent="-342900" algn="ctr">
              <a:lnSpc>
                <a:spcPct val="115000"/>
              </a:lnSpc>
              <a:buClr>
                <a:srgbClr val="0070C0"/>
              </a:buClr>
              <a:buSzPts val="1800"/>
              <a:buFont typeface="Wingdings"/>
              <a:buChar char=""/>
            </a:pPr>
            <a:r>
              <a:rPr lang="fr-FR" sz="4000" b="1" dirty="0" smtClean="0">
                <a:solidFill>
                  <a:prstClr val="black"/>
                </a:solidFill>
                <a:latin typeface="Baskerville Old Face" pitchFamily="18" charset="0"/>
                <a:ea typeface="Calibri"/>
                <a:cs typeface="Arial"/>
              </a:rPr>
              <a:t>Description du cadre </a:t>
            </a:r>
          </a:p>
          <a:p>
            <a:pPr marL="342900" lvl="0" indent="-342900" algn="ctr">
              <a:lnSpc>
                <a:spcPct val="115000"/>
              </a:lnSpc>
              <a:buClr>
                <a:srgbClr val="0070C0"/>
              </a:buClr>
              <a:buSzPts val="1800"/>
              <a:buFont typeface="Wingdings"/>
              <a:buChar char=""/>
            </a:pPr>
            <a:r>
              <a:rPr lang="fr-FR" sz="4000" b="1" dirty="0" smtClean="0">
                <a:solidFill>
                  <a:prstClr val="black"/>
                </a:solidFill>
                <a:latin typeface="Baskerville Old Face" pitchFamily="18" charset="0"/>
                <a:ea typeface="Calibri"/>
                <a:cs typeface="Arial"/>
              </a:rPr>
              <a:t>Socio-économique:</a:t>
            </a:r>
            <a:endParaRPr lang="fr-FR" sz="4000" b="1" dirty="0">
              <a:solidFill>
                <a:prstClr val="black"/>
              </a:solidFill>
              <a:latin typeface="Baskerville Old Face" pitchFamily="18" charset="0"/>
              <a:ea typeface="Calibri"/>
              <a:cs typeface="Arial"/>
            </a:endParaRPr>
          </a:p>
        </p:txBody>
      </p:sp>
    </p:spTree>
    <p:extLst>
      <p:ext uri="{BB962C8B-B14F-4D97-AF65-F5344CB8AC3E}">
        <p14:creationId xmlns:p14="http://schemas.microsoft.com/office/powerpoint/2010/main" xmlns="" val="37862996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3128828" y="178035"/>
            <a:ext cx="4824536" cy="338554"/>
          </a:xfrm>
          <a:prstGeom prst="rect">
            <a:avLst/>
          </a:prstGeom>
          <a:noFill/>
        </p:spPr>
        <p:txBody>
          <a:bodyPr wrap="square" rtlCol="0">
            <a:spAutoFit/>
          </a:bodyPr>
          <a:lstStyle/>
          <a:p>
            <a:r>
              <a:rPr lang="fr-FR" sz="1600" b="1" dirty="0" smtClean="0"/>
              <a:t>Evolution de la population </a:t>
            </a:r>
            <a:r>
              <a:rPr lang="fr-FR" sz="1600" b="1" dirty="0"/>
              <a:t> :</a:t>
            </a:r>
            <a:endParaRPr lang="fr-FR" sz="1600" dirty="0"/>
          </a:p>
        </p:txBody>
      </p:sp>
      <p:sp>
        <p:nvSpPr>
          <p:cNvPr id="2" name="Rectangle 1"/>
          <p:cNvSpPr/>
          <p:nvPr/>
        </p:nvSpPr>
        <p:spPr>
          <a:xfrm>
            <a:off x="196498" y="1124744"/>
            <a:ext cx="8767989" cy="707886"/>
          </a:xfrm>
          <a:prstGeom prst="rect">
            <a:avLst/>
          </a:prstGeom>
        </p:spPr>
        <p:txBody>
          <a:bodyPr wrap="square">
            <a:spAutoFit/>
          </a:bodyPr>
          <a:lstStyle/>
          <a:p>
            <a:pPr algn="just">
              <a:lnSpc>
                <a:spcPct val="150000"/>
              </a:lnSpc>
              <a:spcAft>
                <a:spcPts val="0"/>
              </a:spcAft>
              <a:tabLst>
                <a:tab pos="4740910" algn="l"/>
              </a:tabLst>
            </a:pPr>
            <a:r>
              <a:rPr lang="fr-FR" sz="1200" dirty="0">
                <a:latin typeface="Times New Roman"/>
                <a:ea typeface="Times New Roman"/>
              </a:rPr>
              <a:t> </a:t>
            </a:r>
          </a:p>
          <a:p>
            <a:pPr>
              <a:spcAft>
                <a:spcPts val="0"/>
              </a:spcAft>
            </a:pPr>
            <a:r>
              <a:rPr lang="en-GB" sz="1100" dirty="0" smtClean="0">
                <a:latin typeface="Times New Roman"/>
                <a:ea typeface="Times New Roman"/>
              </a:rPr>
              <a:t> </a:t>
            </a:r>
            <a:endParaRPr lang="fr-FR" sz="1100" dirty="0" smtClean="0">
              <a:latin typeface="Times New Roman"/>
              <a:ea typeface="Times New Roman"/>
            </a:endParaRPr>
          </a:p>
          <a:p>
            <a:pPr>
              <a:spcAft>
                <a:spcPts val="0"/>
              </a:spcAft>
            </a:pPr>
            <a:r>
              <a:rPr lang="en-GB" sz="1100" dirty="0">
                <a:latin typeface="Times New Roman"/>
                <a:ea typeface="Times New Roman"/>
              </a:rPr>
              <a:t> </a:t>
            </a:r>
            <a:endParaRPr lang="fr-FR" sz="1100" dirty="0">
              <a:effectLst/>
              <a:latin typeface="Times New Roman"/>
              <a:ea typeface="Times New Roman"/>
            </a:endParaRPr>
          </a:p>
        </p:txBody>
      </p:sp>
      <p:sp>
        <p:nvSpPr>
          <p:cNvPr id="3" name="Rectangle 2"/>
          <p:cNvSpPr/>
          <p:nvPr/>
        </p:nvSpPr>
        <p:spPr>
          <a:xfrm>
            <a:off x="323528" y="836712"/>
            <a:ext cx="7995391" cy="1754326"/>
          </a:xfrm>
          <a:prstGeom prst="rect">
            <a:avLst/>
          </a:prstGeom>
        </p:spPr>
        <p:txBody>
          <a:bodyPr wrap="square">
            <a:spAutoFit/>
          </a:bodyPr>
          <a:lstStyle/>
          <a:p>
            <a:pPr algn="just"/>
            <a:r>
              <a:rPr lang="fr-FR" sz="1200" b="1" dirty="0"/>
              <a:t>E</a:t>
            </a:r>
            <a:r>
              <a:rPr lang="fr-FR" sz="1200" b="1" dirty="0" smtClean="0"/>
              <a:t>n 1998 le </a:t>
            </a:r>
            <a:r>
              <a:rPr lang="fr-FR" sz="1200" b="1" dirty="0"/>
              <a:t>nombre de population </a:t>
            </a:r>
            <a:r>
              <a:rPr lang="fr-FR" sz="1200" b="1" dirty="0" smtClean="0"/>
              <a:t>s'élevait à </a:t>
            </a:r>
            <a:r>
              <a:rPr lang="fr-FR" sz="1200" b="1" dirty="0"/>
              <a:t>144405 </a:t>
            </a:r>
            <a:r>
              <a:rPr lang="fr-FR" sz="1200" b="1" dirty="0" smtClean="0"/>
              <a:t>habitants. </a:t>
            </a:r>
            <a:r>
              <a:rPr lang="fr-FR" sz="1200" b="1" dirty="0"/>
              <a:t>O</a:t>
            </a:r>
            <a:r>
              <a:rPr lang="fr-FR" sz="1200" b="1" dirty="0" smtClean="0"/>
              <a:t>n remarque </a:t>
            </a:r>
            <a:r>
              <a:rPr lang="fr-FR" sz="1200" b="1" dirty="0"/>
              <a:t>que le taux d'accroissement a baissé dans cette période, il atteint 2.09%, et ce taux est faible par rapport aux périodes précédentes. </a:t>
            </a:r>
          </a:p>
          <a:p>
            <a:pPr algn="just"/>
            <a:r>
              <a:rPr lang="fr-FR" sz="1200" b="1" dirty="0"/>
              <a:t>  </a:t>
            </a:r>
            <a:r>
              <a:rPr lang="fr-FR" sz="1200" b="1" u="sng" dirty="0"/>
              <a:t>Remarque :</a:t>
            </a:r>
            <a:endParaRPr lang="fr-FR" sz="1200" b="1" dirty="0"/>
          </a:p>
          <a:p>
            <a:pPr algn="just"/>
            <a:r>
              <a:rPr lang="fr-FR" sz="1200" b="1" dirty="0"/>
              <a:t>  Le nombre de la population agglomérée dans la ville de Bejaia atteint en 2005(d'après les statistique de la DPAT) 163707 habitants, soit un taux d'accroissement estimé a 1.30% .Donc la ville a connu au cours de dernières décennies une baisse dans le taux d'accroissement à cause de la stabilité durable qui a connu la ville ces dernières années.</a:t>
            </a:r>
          </a:p>
          <a:p>
            <a:pPr algn="just"/>
            <a:r>
              <a:rPr lang="fr-FR" sz="1200" b="1" dirty="0"/>
              <a:t>Et pour mieux démontre on récapitule les périodes présidentes dans le tableau </a:t>
            </a:r>
            <a:r>
              <a:rPr lang="fr-FR" sz="1200" b="1" dirty="0" smtClean="0"/>
              <a:t>ci-dessus</a:t>
            </a:r>
            <a:endParaRPr lang="fr-FR" sz="1200" b="1" dirty="0"/>
          </a:p>
        </p:txBody>
      </p:sp>
      <p:sp>
        <p:nvSpPr>
          <p:cNvPr id="6" name="Rectangle 5"/>
          <p:cNvSpPr/>
          <p:nvPr/>
        </p:nvSpPr>
        <p:spPr>
          <a:xfrm>
            <a:off x="7363198" y="6093296"/>
            <a:ext cx="1127040" cy="276999"/>
          </a:xfrm>
          <a:prstGeom prst="rect">
            <a:avLst/>
          </a:prstGeom>
        </p:spPr>
        <p:txBody>
          <a:bodyPr wrap="none">
            <a:spAutoFit/>
          </a:bodyPr>
          <a:lstStyle/>
          <a:p>
            <a:r>
              <a:rPr lang="fr-FR" sz="1200" b="1" dirty="0">
                <a:latin typeface="Calibri"/>
                <a:ea typeface="Calibri"/>
                <a:cs typeface="Arial"/>
              </a:rPr>
              <a:t>Source : RGPH </a:t>
            </a:r>
            <a:endParaRPr lang="fr-FR" sz="1200" dirty="0"/>
          </a:p>
        </p:txBody>
      </p:sp>
      <p:graphicFrame>
        <p:nvGraphicFramePr>
          <p:cNvPr id="8" name="Tableau 7"/>
          <p:cNvGraphicFramePr>
            <a:graphicFrameLocks noGrp="1"/>
          </p:cNvGraphicFramePr>
          <p:nvPr>
            <p:extLst>
              <p:ext uri="{D42A27DB-BD31-4B8C-83A1-F6EECF244321}">
                <p14:modId xmlns:p14="http://schemas.microsoft.com/office/powerpoint/2010/main" xmlns="" val="111294832"/>
              </p:ext>
            </p:extLst>
          </p:nvPr>
        </p:nvGraphicFramePr>
        <p:xfrm>
          <a:off x="760469" y="2964871"/>
          <a:ext cx="7640046" cy="2934461"/>
        </p:xfrm>
        <a:graphic>
          <a:graphicData uri="http://schemas.openxmlformats.org/drawingml/2006/table">
            <a:tbl>
              <a:tblPr firstRow="1" firstCol="1" bandRow="1"/>
              <a:tblGrid>
                <a:gridCol w="694476"/>
                <a:gridCol w="1041305"/>
                <a:gridCol w="1041305"/>
                <a:gridCol w="930319"/>
                <a:gridCol w="809541"/>
                <a:gridCol w="903389"/>
                <a:gridCol w="947458"/>
                <a:gridCol w="1272253"/>
              </a:tblGrid>
              <a:tr h="805350">
                <a:tc>
                  <a:txBody>
                    <a:bodyPr/>
                    <a:lstStyle/>
                    <a:p>
                      <a:pPr algn="ctr">
                        <a:lnSpc>
                          <a:spcPct val="115000"/>
                        </a:lnSpc>
                        <a:spcAft>
                          <a:spcPts val="1000"/>
                        </a:spcAft>
                      </a:pPr>
                      <a:r>
                        <a:rPr lang="fr-FR" sz="1400" b="1" dirty="0">
                          <a:effectLst/>
                          <a:latin typeface="Calibri"/>
                          <a:ea typeface="Calibri"/>
                          <a:cs typeface="Arial"/>
                        </a:rPr>
                        <a:t>Année</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C0504D"/>
                    </a:solidFill>
                  </a:tcPr>
                </a:tc>
                <a:tc>
                  <a:txBody>
                    <a:bodyPr/>
                    <a:lstStyle/>
                    <a:p>
                      <a:pPr algn="ctr">
                        <a:lnSpc>
                          <a:spcPct val="115000"/>
                        </a:lnSpc>
                        <a:spcAft>
                          <a:spcPts val="1000"/>
                        </a:spcAft>
                      </a:pPr>
                      <a:r>
                        <a:rPr lang="fr-FR" sz="1400" b="1">
                          <a:effectLst/>
                          <a:latin typeface="Calibri"/>
                          <a:ea typeface="Calibri"/>
                          <a:cs typeface="Arial"/>
                        </a:rPr>
                        <a:t>Nbre de population</a:t>
                      </a: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C0504D"/>
                    </a:solidFill>
                  </a:tcPr>
                </a:tc>
                <a:tc>
                  <a:txBody>
                    <a:bodyPr/>
                    <a:lstStyle/>
                    <a:p>
                      <a:pPr algn="ctr">
                        <a:lnSpc>
                          <a:spcPct val="115000"/>
                        </a:lnSpc>
                        <a:spcAft>
                          <a:spcPts val="1000"/>
                        </a:spcAft>
                      </a:pPr>
                      <a:r>
                        <a:rPr lang="fr-FR" sz="1400" b="1">
                          <a:effectLst/>
                          <a:latin typeface="Calibri"/>
                          <a:ea typeface="Calibri"/>
                          <a:cs typeface="Arial"/>
                        </a:rPr>
                        <a:t>Nbre des naissances</a:t>
                      </a: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C0504D"/>
                    </a:solidFill>
                  </a:tcPr>
                </a:tc>
                <a:tc>
                  <a:txBody>
                    <a:bodyPr/>
                    <a:lstStyle/>
                    <a:p>
                      <a:pPr algn="ctr">
                        <a:lnSpc>
                          <a:spcPct val="115000"/>
                        </a:lnSpc>
                        <a:spcAft>
                          <a:spcPts val="1000"/>
                        </a:spcAft>
                      </a:pPr>
                      <a:r>
                        <a:rPr lang="fr-FR" sz="1400" b="1">
                          <a:effectLst/>
                          <a:latin typeface="Calibri"/>
                          <a:ea typeface="Calibri"/>
                          <a:cs typeface="Arial"/>
                        </a:rPr>
                        <a:t>Taux de natalité   </a:t>
                      </a:r>
                      <a:r>
                        <a:rPr lang="fr-FR" sz="1400" b="1" baseline="30000">
                          <a:effectLst/>
                          <a:latin typeface="Calibri"/>
                          <a:ea typeface="Calibri"/>
                          <a:cs typeface="Arial"/>
                        </a:rPr>
                        <a:t>o</a:t>
                      </a:r>
                      <a:r>
                        <a:rPr lang="fr-FR" sz="1400" b="1">
                          <a:effectLst/>
                          <a:latin typeface="Calibri"/>
                          <a:ea typeface="Calibri"/>
                          <a:cs typeface="Arial"/>
                        </a:rPr>
                        <a:t>/</a:t>
                      </a:r>
                      <a:r>
                        <a:rPr lang="fr-FR" sz="1400" b="1" baseline="-25000">
                          <a:effectLst/>
                          <a:latin typeface="Calibri"/>
                          <a:ea typeface="Calibri"/>
                          <a:cs typeface="Arial"/>
                        </a:rPr>
                        <a:t>oo</a:t>
                      </a:r>
                      <a:endParaRPr lang="fr-FR" sz="1400" b="1">
                        <a:effectLst/>
                        <a:latin typeface="Calibri"/>
                        <a:ea typeface="Calibri"/>
                        <a:cs typeface="Arial"/>
                      </a:endParaRP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C0504D"/>
                    </a:solidFill>
                  </a:tcPr>
                </a:tc>
                <a:tc>
                  <a:txBody>
                    <a:bodyPr/>
                    <a:lstStyle/>
                    <a:p>
                      <a:pPr algn="ctr">
                        <a:lnSpc>
                          <a:spcPct val="115000"/>
                        </a:lnSpc>
                        <a:spcAft>
                          <a:spcPts val="1000"/>
                        </a:spcAft>
                      </a:pPr>
                      <a:r>
                        <a:rPr lang="fr-FR" sz="1400" b="1">
                          <a:effectLst/>
                          <a:latin typeface="Calibri"/>
                          <a:ea typeface="Calibri"/>
                          <a:cs typeface="Arial"/>
                        </a:rPr>
                        <a:t>Nbre des décès</a:t>
                      </a: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C0504D"/>
                    </a:solidFill>
                  </a:tcPr>
                </a:tc>
                <a:tc>
                  <a:txBody>
                    <a:bodyPr/>
                    <a:lstStyle/>
                    <a:p>
                      <a:pPr algn="ctr">
                        <a:lnSpc>
                          <a:spcPct val="115000"/>
                        </a:lnSpc>
                        <a:spcAft>
                          <a:spcPts val="1000"/>
                        </a:spcAft>
                      </a:pPr>
                      <a:r>
                        <a:rPr lang="fr-FR" sz="1400" b="1">
                          <a:effectLst/>
                          <a:latin typeface="Calibri"/>
                          <a:ea typeface="Calibri"/>
                          <a:cs typeface="Arial"/>
                        </a:rPr>
                        <a:t>Taux de mortalité</a:t>
                      </a:r>
                      <a:r>
                        <a:rPr lang="fr-FR" sz="1400" b="1" baseline="30000">
                          <a:effectLst/>
                          <a:latin typeface="Calibri"/>
                          <a:ea typeface="Calibri"/>
                          <a:cs typeface="Arial"/>
                        </a:rPr>
                        <a:t> o</a:t>
                      </a:r>
                      <a:r>
                        <a:rPr lang="fr-FR" sz="1400" b="1">
                          <a:effectLst/>
                          <a:latin typeface="Calibri"/>
                          <a:ea typeface="Calibri"/>
                          <a:cs typeface="Arial"/>
                        </a:rPr>
                        <a:t>/</a:t>
                      </a:r>
                      <a:r>
                        <a:rPr lang="fr-FR" sz="1400" b="1" baseline="-25000">
                          <a:effectLst/>
                          <a:latin typeface="Calibri"/>
                          <a:ea typeface="Calibri"/>
                          <a:cs typeface="Arial"/>
                        </a:rPr>
                        <a:t>oo</a:t>
                      </a:r>
                      <a:endParaRPr lang="fr-FR" sz="1400" b="1">
                        <a:effectLst/>
                        <a:latin typeface="Calibri"/>
                        <a:ea typeface="Calibri"/>
                        <a:cs typeface="Arial"/>
                      </a:endParaRP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C0504D"/>
                    </a:solidFill>
                  </a:tcPr>
                </a:tc>
                <a:tc>
                  <a:txBody>
                    <a:bodyPr/>
                    <a:lstStyle/>
                    <a:p>
                      <a:pPr algn="ctr">
                        <a:lnSpc>
                          <a:spcPct val="115000"/>
                        </a:lnSpc>
                        <a:spcAft>
                          <a:spcPts val="1000"/>
                        </a:spcAft>
                      </a:pPr>
                      <a:r>
                        <a:rPr lang="fr-FR" sz="1400" b="1">
                          <a:effectLst/>
                          <a:latin typeface="Calibri"/>
                          <a:ea typeface="Calibri"/>
                          <a:cs typeface="Arial"/>
                        </a:rPr>
                        <a:t>croissance naturelle</a:t>
                      </a: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C0504D"/>
                    </a:solidFill>
                  </a:tcPr>
                </a:tc>
                <a:tc>
                  <a:txBody>
                    <a:bodyPr/>
                    <a:lstStyle/>
                    <a:p>
                      <a:pPr indent="-38100" algn="ctr">
                        <a:lnSpc>
                          <a:spcPct val="115000"/>
                        </a:lnSpc>
                        <a:spcAft>
                          <a:spcPts val="1000"/>
                        </a:spcAft>
                      </a:pPr>
                      <a:r>
                        <a:rPr lang="fr-FR" sz="1400" b="1">
                          <a:effectLst/>
                          <a:latin typeface="Calibri"/>
                          <a:ea typeface="Calibri"/>
                          <a:cs typeface="Arial"/>
                        </a:rPr>
                        <a:t>Taux d’accroissement naturel </a:t>
                      </a:r>
                      <a:r>
                        <a:rPr lang="fr-FR" sz="1400" b="1" baseline="30000">
                          <a:effectLst/>
                          <a:latin typeface="Calibri"/>
                          <a:ea typeface="Calibri"/>
                          <a:cs typeface="Arial"/>
                        </a:rPr>
                        <a:t>o</a:t>
                      </a:r>
                      <a:r>
                        <a:rPr lang="fr-FR" sz="1400" b="1">
                          <a:effectLst/>
                          <a:latin typeface="Calibri"/>
                          <a:ea typeface="Calibri"/>
                          <a:cs typeface="Arial"/>
                        </a:rPr>
                        <a:t>/</a:t>
                      </a:r>
                      <a:r>
                        <a:rPr lang="fr-FR" sz="1400" b="1" baseline="-25000">
                          <a:effectLst/>
                          <a:latin typeface="Calibri"/>
                          <a:ea typeface="Calibri"/>
                          <a:cs typeface="Arial"/>
                        </a:rPr>
                        <a:t>oo</a:t>
                      </a:r>
                      <a:endParaRPr lang="fr-FR" sz="1400" b="1">
                        <a:effectLst/>
                        <a:latin typeface="Calibri"/>
                        <a:ea typeface="Calibri"/>
                        <a:cs typeface="Arial"/>
                      </a:endParaRP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rgbClr val="C0504D"/>
                    </a:solidFill>
                  </a:tcPr>
                </a:tc>
              </a:tr>
              <a:tr h="488091">
                <a:tc>
                  <a:txBody>
                    <a:bodyPr/>
                    <a:lstStyle/>
                    <a:p>
                      <a:pPr algn="ctr">
                        <a:lnSpc>
                          <a:spcPct val="115000"/>
                        </a:lnSpc>
                        <a:spcAft>
                          <a:spcPts val="1000"/>
                        </a:spcAft>
                      </a:pPr>
                      <a:r>
                        <a:rPr lang="fr-FR" sz="1400" b="1">
                          <a:effectLst/>
                          <a:latin typeface="Calibri"/>
                          <a:ea typeface="Calibri"/>
                          <a:cs typeface="Arial"/>
                        </a:rPr>
                        <a:t>1966</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50101</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3215</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dirty="0">
                          <a:effectLst/>
                          <a:latin typeface="Calibri"/>
                          <a:ea typeface="Calibri"/>
                          <a:cs typeface="Arial"/>
                        </a:rPr>
                        <a:t>64.17</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dirty="0">
                          <a:effectLst/>
                          <a:latin typeface="Calibri"/>
                          <a:ea typeface="Calibri"/>
                          <a:cs typeface="Arial"/>
                        </a:rPr>
                        <a:t>921</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18.38</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2294</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45.78</a:t>
                      </a: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r>
              <a:tr h="488091">
                <a:tc>
                  <a:txBody>
                    <a:bodyPr/>
                    <a:lstStyle/>
                    <a:p>
                      <a:pPr algn="ctr">
                        <a:lnSpc>
                          <a:spcPct val="115000"/>
                        </a:lnSpc>
                        <a:spcAft>
                          <a:spcPts val="1000"/>
                        </a:spcAft>
                      </a:pPr>
                      <a:r>
                        <a:rPr lang="fr-FR" sz="1400" b="1">
                          <a:effectLst/>
                          <a:latin typeface="Calibri"/>
                          <a:ea typeface="Calibri"/>
                          <a:cs typeface="Arial"/>
                        </a:rPr>
                        <a:t>1977</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72998</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5141</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70.42</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1218</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16.68</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3923</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53.74</a:t>
                      </a: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r>
              <a:tr h="488091">
                <a:tc>
                  <a:txBody>
                    <a:bodyPr/>
                    <a:lstStyle/>
                    <a:p>
                      <a:pPr algn="ctr">
                        <a:lnSpc>
                          <a:spcPct val="115000"/>
                        </a:lnSpc>
                        <a:spcAft>
                          <a:spcPts val="1000"/>
                        </a:spcAft>
                      </a:pPr>
                      <a:r>
                        <a:rPr lang="fr-FR" sz="1400" b="1">
                          <a:effectLst/>
                          <a:latin typeface="Calibri"/>
                          <a:ea typeface="Calibri"/>
                          <a:cs typeface="Arial"/>
                        </a:rPr>
                        <a:t>1987</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114534</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5636</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49.20</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994</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8.67</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4642</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40.52</a:t>
                      </a: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r>
              <a:tr h="394170">
                <a:tc>
                  <a:txBody>
                    <a:bodyPr/>
                    <a:lstStyle/>
                    <a:p>
                      <a:pPr algn="ctr">
                        <a:lnSpc>
                          <a:spcPct val="115000"/>
                        </a:lnSpc>
                        <a:spcAft>
                          <a:spcPts val="1000"/>
                        </a:spcAft>
                      </a:pPr>
                      <a:r>
                        <a:rPr lang="fr-FR" sz="1400" b="1">
                          <a:effectLst/>
                          <a:latin typeface="Calibri"/>
                          <a:ea typeface="Calibri"/>
                          <a:cs typeface="Arial"/>
                        </a:rPr>
                        <a:t>1998</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28575" cap="flat" cmpd="dbl"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144405</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28575" cap="flat" cmpd="dbl"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3707</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28575" cap="flat" cmpd="dbl"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25.67</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28575" cap="flat" cmpd="dbl"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926</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28575" cap="flat" cmpd="dbl"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6.41</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28575" cap="flat" cmpd="dbl"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2781</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C0504D"/>
                      </a:solidFill>
                      <a:prstDash val="solid"/>
                      <a:round/>
                      <a:headEnd type="none" w="med" len="med"/>
                      <a:tailEnd type="none" w="med" len="med"/>
                    </a:lnT>
                    <a:lnB w="28575" cap="flat" cmpd="dbl"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19.25</a:t>
                      </a: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C0504D"/>
                      </a:solidFill>
                      <a:prstDash val="solid"/>
                      <a:round/>
                      <a:headEnd type="none" w="med" len="med"/>
                      <a:tailEnd type="none" w="med" len="med"/>
                    </a:lnR>
                    <a:lnT w="12700" cap="flat" cmpd="sng" algn="ctr">
                      <a:solidFill>
                        <a:srgbClr val="C0504D"/>
                      </a:solidFill>
                      <a:prstDash val="solid"/>
                      <a:round/>
                      <a:headEnd type="none" w="med" len="med"/>
                      <a:tailEnd type="none" w="med" len="med"/>
                    </a:lnT>
                    <a:lnB w="28575" cap="flat" cmpd="dbl" algn="ctr">
                      <a:solidFill>
                        <a:srgbClr val="C0504D"/>
                      </a:solidFill>
                      <a:prstDash val="solid"/>
                      <a:round/>
                      <a:headEnd type="none" w="med" len="med"/>
                      <a:tailEnd type="none" w="med" len="med"/>
                    </a:lnB>
                  </a:tcPr>
                </a:tc>
              </a:tr>
              <a:tr h="270668">
                <a:tc>
                  <a:txBody>
                    <a:bodyPr/>
                    <a:lstStyle/>
                    <a:p>
                      <a:pPr algn="ctr">
                        <a:lnSpc>
                          <a:spcPct val="115000"/>
                        </a:lnSpc>
                        <a:spcAft>
                          <a:spcPts val="1000"/>
                        </a:spcAft>
                      </a:pPr>
                      <a:r>
                        <a:rPr lang="fr-FR" sz="1400" b="1">
                          <a:effectLst/>
                          <a:latin typeface="Calibri"/>
                          <a:ea typeface="Calibri"/>
                          <a:cs typeface="Arial"/>
                        </a:rPr>
                        <a:t>2008</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28575" cap="flat" cmpd="dbl"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177988</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28575" cap="flat" cmpd="dbl"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6000</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28575" cap="flat" cmpd="dbl"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33.47</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28575" cap="flat" cmpd="dbl"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1263</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28575" cap="flat" cmpd="dbl"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7.04</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C0504D"/>
                      </a:solidFill>
                      <a:prstDash val="solid"/>
                      <a:round/>
                      <a:headEnd type="none" w="med" len="med"/>
                      <a:tailEnd type="none" w="med" len="med"/>
                    </a:lnR>
                    <a:lnT w="28575" cap="flat" cmpd="dbl"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a:effectLst/>
                          <a:latin typeface="Calibri"/>
                          <a:ea typeface="Calibri"/>
                          <a:cs typeface="Arial"/>
                        </a:rPr>
                        <a:t>4737</a:t>
                      </a:r>
                    </a:p>
                  </a:txBody>
                  <a:tcPr marL="61595" marR="61595" marT="9525" marB="0">
                    <a:lnL w="12700" cap="flat" cmpd="sng" algn="ctr">
                      <a:solidFill>
                        <a:srgbClr val="C0504D"/>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dbl"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c>
                  <a:txBody>
                    <a:bodyPr/>
                    <a:lstStyle/>
                    <a:p>
                      <a:pPr algn="ctr">
                        <a:lnSpc>
                          <a:spcPct val="115000"/>
                        </a:lnSpc>
                        <a:spcAft>
                          <a:spcPts val="1000"/>
                        </a:spcAft>
                      </a:pPr>
                      <a:r>
                        <a:rPr lang="fr-FR" sz="1400" b="1" dirty="0">
                          <a:effectLst/>
                          <a:latin typeface="Calibri"/>
                          <a:ea typeface="Calibri"/>
                          <a:cs typeface="Arial"/>
                        </a:rPr>
                        <a:t>26.42</a:t>
                      </a:r>
                    </a:p>
                  </a:txBody>
                  <a:tcPr marL="61595" marR="61595" marT="9525" marB="0">
                    <a:lnL w="12700" cap="flat" cmpd="sng" algn="ctr">
                      <a:solidFill>
                        <a:srgbClr val="000000"/>
                      </a:solidFill>
                      <a:prstDash val="solid"/>
                      <a:round/>
                      <a:headEnd type="none" w="med" len="med"/>
                      <a:tailEnd type="none" w="med" len="med"/>
                    </a:lnL>
                    <a:lnR w="12700" cap="flat" cmpd="sng" algn="ctr">
                      <a:solidFill>
                        <a:srgbClr val="C0504D"/>
                      </a:solidFill>
                      <a:prstDash val="solid"/>
                      <a:round/>
                      <a:headEnd type="none" w="med" len="med"/>
                      <a:tailEnd type="none" w="med" len="med"/>
                    </a:lnR>
                    <a:lnT w="28575" cap="flat" cmpd="dbl" algn="ctr">
                      <a:solidFill>
                        <a:srgbClr val="C0504D"/>
                      </a:solidFill>
                      <a:prstDash val="solid"/>
                      <a:round/>
                      <a:headEnd type="none" w="med" len="med"/>
                      <a:tailEnd type="none" w="med" len="med"/>
                    </a:lnT>
                    <a:lnB w="12700" cap="flat" cmpd="sng" algn="ctr">
                      <a:solidFill>
                        <a:srgbClr val="C0504D"/>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3105465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phique 3"/>
          <p:cNvGraphicFramePr/>
          <p:nvPr>
            <p:extLst>
              <p:ext uri="{D42A27DB-BD31-4B8C-83A1-F6EECF244321}">
                <p14:modId xmlns:p14="http://schemas.microsoft.com/office/powerpoint/2010/main" xmlns="" val="4160747787"/>
              </p:ext>
            </p:extLst>
          </p:nvPr>
        </p:nvGraphicFramePr>
        <p:xfrm>
          <a:off x="596900" y="724853"/>
          <a:ext cx="7797800" cy="226695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Graphique 4"/>
          <p:cNvGraphicFramePr/>
          <p:nvPr>
            <p:extLst>
              <p:ext uri="{D42A27DB-BD31-4B8C-83A1-F6EECF244321}">
                <p14:modId xmlns:p14="http://schemas.microsoft.com/office/powerpoint/2010/main" xmlns="" val="705508965"/>
              </p:ext>
            </p:extLst>
          </p:nvPr>
        </p:nvGraphicFramePr>
        <p:xfrm>
          <a:off x="4993958" y="3404553"/>
          <a:ext cx="4150042" cy="20859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Graphique 5"/>
          <p:cNvGraphicFramePr/>
          <p:nvPr>
            <p:extLst>
              <p:ext uri="{D42A27DB-BD31-4B8C-83A1-F6EECF244321}">
                <p14:modId xmlns:p14="http://schemas.microsoft.com/office/powerpoint/2010/main" xmlns="" val="3465859373"/>
              </p:ext>
            </p:extLst>
          </p:nvPr>
        </p:nvGraphicFramePr>
        <p:xfrm>
          <a:off x="-203199" y="3424873"/>
          <a:ext cx="5003800" cy="2038350"/>
        </p:xfrm>
        <a:graphic>
          <a:graphicData uri="http://schemas.openxmlformats.org/drawingml/2006/chart">
            <c:chart xmlns:c="http://schemas.openxmlformats.org/drawingml/2006/chart" xmlns:r="http://schemas.openxmlformats.org/officeDocument/2006/relationships" r:id="rId4"/>
          </a:graphicData>
        </a:graphic>
      </p:graphicFrame>
      <p:sp>
        <p:nvSpPr>
          <p:cNvPr id="7" name="Organigramme : Délai 6"/>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8" name="ZoneTexte 7"/>
          <p:cNvSpPr txBox="1"/>
          <p:nvPr/>
        </p:nvSpPr>
        <p:spPr>
          <a:xfrm>
            <a:off x="3128828" y="178035"/>
            <a:ext cx="4824536" cy="338554"/>
          </a:xfrm>
          <a:prstGeom prst="rect">
            <a:avLst/>
          </a:prstGeom>
          <a:noFill/>
        </p:spPr>
        <p:txBody>
          <a:bodyPr wrap="square" rtlCol="0">
            <a:spAutoFit/>
          </a:bodyPr>
          <a:lstStyle/>
          <a:p>
            <a:r>
              <a:rPr lang="fr-FR" sz="1600" b="1" dirty="0" smtClean="0"/>
              <a:t>Evolution de la population :</a:t>
            </a:r>
            <a:endParaRPr lang="fr-FR" sz="1600" dirty="0"/>
          </a:p>
        </p:txBody>
      </p:sp>
    </p:spTree>
    <p:extLst>
      <p:ext uri="{BB962C8B-B14F-4D97-AF65-F5344CB8AC3E}">
        <p14:creationId xmlns:p14="http://schemas.microsoft.com/office/powerpoint/2010/main" xmlns="" val="18267492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extLst>
              <p:ext uri="{D42A27DB-BD31-4B8C-83A1-F6EECF244321}">
                <p14:modId xmlns:p14="http://schemas.microsoft.com/office/powerpoint/2010/main" xmlns="" val="1614771950"/>
              </p:ext>
            </p:extLst>
          </p:nvPr>
        </p:nvGraphicFramePr>
        <p:xfrm>
          <a:off x="991292" y="1149934"/>
          <a:ext cx="7210600" cy="4571993"/>
        </p:xfrm>
        <a:graphic>
          <a:graphicData uri="http://schemas.openxmlformats.org/drawingml/2006/table">
            <a:tbl>
              <a:tblPr/>
              <a:tblGrid>
                <a:gridCol w="1339731"/>
                <a:gridCol w="1339731"/>
                <a:gridCol w="1339731"/>
                <a:gridCol w="1339731"/>
                <a:gridCol w="1851676"/>
              </a:tblGrid>
              <a:tr h="410855">
                <a:tc>
                  <a:txBody>
                    <a:bodyPr/>
                    <a:lstStyle/>
                    <a:p>
                      <a:pPr algn="ctr">
                        <a:lnSpc>
                          <a:spcPct val="115000"/>
                        </a:lnSpc>
                        <a:spcAft>
                          <a:spcPts val="0"/>
                        </a:spcAft>
                      </a:pPr>
                      <a:r>
                        <a:rPr lang="en-US" sz="900" b="1">
                          <a:effectLst/>
                          <a:latin typeface="Times New Roman"/>
                          <a:ea typeface="Times New Roman"/>
                          <a:cs typeface="Times New Roman"/>
                        </a:rPr>
                        <a:t>Groupe d’âge</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Masculine</a:t>
                      </a:r>
                      <a:endParaRPr lang="fr-FR" sz="1100">
                        <a:effectLst/>
                        <a:latin typeface="Calibri"/>
                        <a:ea typeface="Calibri"/>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Feminine</a:t>
                      </a:r>
                      <a:endParaRPr lang="fr-FR" sz="1100">
                        <a:effectLst/>
                        <a:latin typeface="Calibri"/>
                        <a:ea typeface="Calibri"/>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Total</a:t>
                      </a:r>
                      <a:endParaRPr lang="fr-FR" sz="1100">
                        <a:effectLst/>
                        <a:latin typeface="Calibri"/>
                        <a:ea typeface="Calibri"/>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effectLst/>
                          <a:latin typeface="Times New Roman"/>
                          <a:ea typeface="Calibri"/>
                          <a:cs typeface="Arial"/>
                        </a:rPr>
                        <a:t>En % du total</a:t>
                      </a:r>
                      <a:endParaRPr lang="fr-FR" sz="1100">
                        <a:effectLst/>
                        <a:latin typeface="Calibri"/>
                        <a:ea typeface="Calibri"/>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0-4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6617</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6634</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13251</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7,44488392</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5-9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5877</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5732</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11610</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6,52291166</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10-14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6973</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6749</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13722</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7,70950851</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15-19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8423</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8350</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16772</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9,42310718</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20-24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10188</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9870</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20058</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11,2692991</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25-29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9575</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9254</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18829</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10,5788031</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30-34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7983</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7687</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15669</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8,80340248</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35-39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7245</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7034</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14279</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8,02245095</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40-44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6417</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6152</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12570</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7,06227386</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45-49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5064</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4766</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9829</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5,5222824</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50-54ans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4666</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4025</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8691</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4,88291345</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55-59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3811</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3211</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7021</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3,94464795</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60-64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2172</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2091</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4263</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2,39510529</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65-69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1724</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1858</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3582</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2,01249522</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025">
                <a:tc>
                  <a:txBody>
                    <a:bodyPr/>
                    <a:lstStyle/>
                    <a:p>
                      <a:pPr algn="ctr">
                        <a:lnSpc>
                          <a:spcPct val="115000"/>
                        </a:lnSpc>
                        <a:spcAft>
                          <a:spcPts val="0"/>
                        </a:spcAft>
                      </a:pPr>
                      <a:r>
                        <a:rPr lang="en-US" sz="900" b="1">
                          <a:effectLst/>
                          <a:latin typeface="Times New Roman"/>
                          <a:ea typeface="Times New Roman"/>
                          <a:cs typeface="Times New Roman"/>
                        </a:rPr>
                        <a:t>70-74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1457</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1602</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3059</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1,71865519</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75-79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1119</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1197</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2316</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1,30121132</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80-84 ans</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588</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684</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1272</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0,71465492</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85 ans &amp;  +</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370</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448</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818</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0,45958154</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ND</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167</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210</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377</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a:solidFill>
                            <a:srgbClr val="000000"/>
                          </a:solidFill>
                          <a:effectLst/>
                          <a:latin typeface="Times New Roman"/>
                          <a:ea typeface="Calibri"/>
                          <a:cs typeface="Arial"/>
                        </a:rPr>
                        <a:t>0,21181203</a:t>
                      </a:r>
                      <a:endParaRPr lang="fr-FR" sz="110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05427">
                <a:tc>
                  <a:txBody>
                    <a:bodyPr/>
                    <a:lstStyle/>
                    <a:p>
                      <a:pPr algn="ctr">
                        <a:lnSpc>
                          <a:spcPct val="115000"/>
                        </a:lnSpc>
                        <a:spcAft>
                          <a:spcPts val="0"/>
                        </a:spcAft>
                      </a:pPr>
                      <a:r>
                        <a:rPr lang="en-US" sz="900" b="1">
                          <a:effectLst/>
                          <a:latin typeface="Times New Roman"/>
                          <a:ea typeface="Times New Roman"/>
                          <a:cs typeface="Times New Roman"/>
                        </a:rPr>
                        <a:t>Total</a:t>
                      </a:r>
                      <a:endParaRPr lang="fr-FR" sz="1200">
                        <a:effectLst/>
                        <a:latin typeface="Times New Roman"/>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90435</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87553</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en-US" sz="900" b="1">
                          <a:effectLst/>
                          <a:latin typeface="Times New Roman"/>
                          <a:ea typeface="Calibri"/>
                          <a:cs typeface="Arial"/>
                        </a:rPr>
                        <a:t>177988</a:t>
                      </a:r>
                      <a:endParaRPr lang="fr-FR" sz="1100">
                        <a:effectLst/>
                        <a:latin typeface="Calibri"/>
                        <a:ea typeface="Calibri"/>
                        <a:cs typeface="Arial"/>
                      </a:endParaRPr>
                    </a:p>
                  </a:txBody>
                  <a:tcPr marL="44450" marR="444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fr-FR" sz="900" b="1" dirty="0">
                          <a:solidFill>
                            <a:srgbClr val="000000"/>
                          </a:solidFill>
                          <a:effectLst/>
                          <a:latin typeface="Times New Roman"/>
                          <a:ea typeface="Calibri"/>
                          <a:cs typeface="Arial"/>
                        </a:rPr>
                        <a:t>100</a:t>
                      </a:r>
                      <a:endParaRPr lang="fr-FR" sz="1100" dirty="0">
                        <a:effectLst/>
                        <a:latin typeface="Calibri"/>
                        <a:ea typeface="Calibri"/>
                        <a:cs typeface="Arial"/>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2601322" y="178035"/>
            <a:ext cx="4824536" cy="338554"/>
          </a:xfrm>
          <a:prstGeom prst="rect">
            <a:avLst/>
          </a:prstGeom>
          <a:noFill/>
        </p:spPr>
        <p:txBody>
          <a:bodyPr wrap="square" rtlCol="0">
            <a:spAutoFit/>
          </a:bodyPr>
          <a:lstStyle/>
          <a:p>
            <a:r>
              <a:rPr lang="fr-FR" sz="1600" b="1" dirty="0" smtClean="0"/>
              <a:t>Répartition de la population Par âge:</a:t>
            </a:r>
            <a:endParaRPr lang="fr-FR" sz="1600" b="1" dirty="0"/>
          </a:p>
        </p:txBody>
      </p:sp>
    </p:spTree>
    <p:extLst>
      <p:ext uri="{BB962C8B-B14F-4D97-AF65-F5344CB8AC3E}">
        <p14:creationId xmlns:p14="http://schemas.microsoft.com/office/powerpoint/2010/main" xmlns="" val="22721891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rganigramme : Document 22"/>
          <p:cNvSpPr/>
          <p:nvPr/>
        </p:nvSpPr>
        <p:spPr>
          <a:xfrm>
            <a:off x="2973345" y="4756207"/>
            <a:ext cx="4388710" cy="1530293"/>
          </a:xfrm>
          <a:prstGeom prst="flowChartDocumen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2" name="Organigramme : Document 21"/>
          <p:cNvSpPr/>
          <p:nvPr/>
        </p:nvSpPr>
        <p:spPr>
          <a:xfrm>
            <a:off x="5004048" y="2986460"/>
            <a:ext cx="3960440" cy="1157643"/>
          </a:xfrm>
          <a:prstGeom prst="flowChartDocumen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16" name="Organigramme : Document 15"/>
          <p:cNvSpPr/>
          <p:nvPr/>
        </p:nvSpPr>
        <p:spPr>
          <a:xfrm>
            <a:off x="162544" y="3026640"/>
            <a:ext cx="4235300" cy="1196375"/>
          </a:xfrm>
          <a:prstGeom prst="flowChartDocumen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20" name="Organigramme : Délai 19"/>
          <p:cNvSpPr/>
          <p:nvPr/>
        </p:nvSpPr>
        <p:spPr>
          <a:xfrm rot="5400000">
            <a:off x="4953718" y="2190533"/>
            <a:ext cx="377782" cy="4438892"/>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8" name="Organigramme : Délai 17"/>
          <p:cNvSpPr/>
          <p:nvPr/>
        </p:nvSpPr>
        <p:spPr>
          <a:xfrm rot="5400000">
            <a:off x="6543350" y="998861"/>
            <a:ext cx="377782" cy="3456384"/>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7" name="Organigramme : Délai 16"/>
          <p:cNvSpPr/>
          <p:nvPr/>
        </p:nvSpPr>
        <p:spPr>
          <a:xfrm rot="5400000">
            <a:off x="2074605" y="601706"/>
            <a:ext cx="395785" cy="4250693"/>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13" name="Organigramme : Document 12"/>
          <p:cNvSpPr/>
          <p:nvPr/>
        </p:nvSpPr>
        <p:spPr>
          <a:xfrm>
            <a:off x="2792320" y="1502525"/>
            <a:ext cx="3610568" cy="891845"/>
          </a:xfrm>
          <a:prstGeom prst="flowChartDocumen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11" name="Organigramme : Délai 10"/>
          <p:cNvSpPr/>
          <p:nvPr/>
        </p:nvSpPr>
        <p:spPr>
          <a:xfrm rot="5400000">
            <a:off x="4412823" y="-572908"/>
            <a:ext cx="377782" cy="3618789"/>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0" name="Ruban vers le bas 9"/>
          <p:cNvSpPr/>
          <p:nvPr/>
        </p:nvSpPr>
        <p:spPr>
          <a:xfrm>
            <a:off x="1833153" y="69430"/>
            <a:ext cx="5528902" cy="623265"/>
          </a:xfrm>
          <a:prstGeom prst="ribb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 name="ZoneTexte 5"/>
          <p:cNvSpPr txBox="1"/>
          <p:nvPr/>
        </p:nvSpPr>
        <p:spPr>
          <a:xfrm>
            <a:off x="2905648" y="1035893"/>
            <a:ext cx="3610568" cy="1384995"/>
          </a:xfrm>
          <a:prstGeom prst="rect">
            <a:avLst/>
          </a:prstGeom>
          <a:noFill/>
        </p:spPr>
        <p:txBody>
          <a:bodyPr wrap="square" rtlCol="0">
            <a:spAutoFit/>
          </a:bodyPr>
          <a:lstStyle/>
          <a:p>
            <a:pPr marL="400050" lvl="0" indent="-400050">
              <a:buAutoNum type="romanUcPeriod"/>
            </a:pPr>
            <a:r>
              <a:rPr lang="fr-FR" sz="1400" b="1" dirty="0" smtClean="0">
                <a:latin typeface="Calibri" pitchFamily="34" charset="0"/>
                <a:cs typeface="Calibri" pitchFamily="34" charset="0"/>
              </a:rPr>
              <a:t>Présentation de Bejaia </a:t>
            </a:r>
          </a:p>
          <a:p>
            <a:pPr lvl="0"/>
            <a:endParaRPr lang="fr-FR" sz="1400" b="1" dirty="0" smtClean="0">
              <a:latin typeface="Calibri" pitchFamily="34" charset="0"/>
              <a:cs typeface="Calibri" pitchFamily="34" charset="0"/>
            </a:endParaRPr>
          </a:p>
          <a:p>
            <a:r>
              <a:rPr lang="fr-FR" sz="1400" b="1" dirty="0" smtClean="0">
                <a:latin typeface="Calibri" pitchFamily="34" charset="0"/>
                <a:cs typeface="Calibri" pitchFamily="34" charset="0"/>
              </a:rPr>
              <a:t>Situation</a:t>
            </a:r>
          </a:p>
          <a:p>
            <a:r>
              <a:rPr lang="fr-FR" sz="1400" b="1" dirty="0" smtClean="0">
                <a:latin typeface="Calibri" pitchFamily="34" charset="0"/>
                <a:cs typeface="Calibri" pitchFamily="34" charset="0"/>
              </a:rPr>
              <a:t>Identification de la commune et de l’ACL (agglomération de chef-lieu) </a:t>
            </a:r>
          </a:p>
          <a:p>
            <a:r>
              <a:rPr lang="fr-FR" sz="1400" b="1" dirty="0" smtClean="0">
                <a:latin typeface="Calibri" pitchFamily="34" charset="0"/>
                <a:cs typeface="Calibri" pitchFamily="34" charset="0"/>
              </a:rPr>
              <a:t>Les grands  quartiers de la ville</a:t>
            </a:r>
          </a:p>
        </p:txBody>
      </p:sp>
      <p:sp>
        <p:nvSpPr>
          <p:cNvPr id="7" name="ZoneTexte 6"/>
          <p:cNvSpPr txBox="1"/>
          <p:nvPr/>
        </p:nvSpPr>
        <p:spPr>
          <a:xfrm>
            <a:off x="162544" y="2564904"/>
            <a:ext cx="4439170" cy="1455014"/>
          </a:xfrm>
          <a:prstGeom prst="rect">
            <a:avLst/>
          </a:prstGeom>
          <a:noFill/>
        </p:spPr>
        <p:txBody>
          <a:bodyPr wrap="square" rtlCol="0">
            <a:spAutoFit/>
          </a:bodyPr>
          <a:lstStyle/>
          <a:p>
            <a:pPr lvl="0">
              <a:lnSpc>
                <a:spcPct val="115000"/>
              </a:lnSpc>
              <a:buClr>
                <a:srgbClr val="0070C0"/>
              </a:buClr>
              <a:buSzPts val="1800"/>
            </a:pPr>
            <a:r>
              <a:rPr lang="fr-FR" sz="1100" b="1" dirty="0" smtClean="0">
                <a:solidFill>
                  <a:prstClr val="black"/>
                </a:solidFill>
                <a:latin typeface="Calibri" pitchFamily="34" charset="0"/>
                <a:ea typeface="Calibri"/>
                <a:cs typeface="Calibri" pitchFamily="34" charset="0"/>
              </a:rPr>
              <a:t>II. Description </a:t>
            </a:r>
            <a:r>
              <a:rPr lang="fr-FR" sz="1100" b="1" dirty="0">
                <a:solidFill>
                  <a:prstClr val="black"/>
                </a:solidFill>
                <a:latin typeface="Calibri" pitchFamily="34" charset="0"/>
                <a:ea typeface="Calibri"/>
                <a:cs typeface="Calibri" pitchFamily="34" charset="0"/>
              </a:rPr>
              <a:t>du cadre physique et </a:t>
            </a:r>
            <a:r>
              <a:rPr lang="fr-FR" sz="1100" b="1" dirty="0" smtClean="0">
                <a:solidFill>
                  <a:prstClr val="black"/>
                </a:solidFill>
                <a:latin typeface="Calibri" pitchFamily="34" charset="0"/>
                <a:ea typeface="Calibri"/>
                <a:cs typeface="Calibri" pitchFamily="34" charset="0"/>
              </a:rPr>
              <a:t>naturel</a:t>
            </a:r>
          </a:p>
          <a:p>
            <a:pPr lvl="0">
              <a:lnSpc>
                <a:spcPct val="115000"/>
              </a:lnSpc>
              <a:buClr>
                <a:srgbClr val="0070C0"/>
              </a:buClr>
              <a:buSzPts val="1800"/>
            </a:pPr>
            <a:endParaRPr lang="fr-FR" sz="1100" dirty="0">
              <a:solidFill>
                <a:prstClr val="black"/>
              </a:solidFill>
              <a:latin typeface="Calibri" pitchFamily="34" charset="0"/>
              <a:ea typeface="Calibri"/>
              <a:cs typeface="Calibri" pitchFamily="34" charset="0"/>
            </a:endParaRPr>
          </a:p>
          <a:p>
            <a:pPr marL="342900" lvl="0" indent="-342900">
              <a:lnSpc>
                <a:spcPct val="115000"/>
              </a:lnSpc>
              <a:buClr>
                <a:srgbClr val="C00000"/>
              </a:buClr>
              <a:buSzPts val="2000"/>
              <a:buFont typeface="Wingdings"/>
              <a:buChar char=""/>
            </a:pPr>
            <a:r>
              <a:rPr lang="fr-FR" sz="1100" b="1" dirty="0">
                <a:solidFill>
                  <a:prstClr val="black"/>
                </a:solidFill>
                <a:latin typeface="Calibri" pitchFamily="34" charset="0"/>
                <a:ea typeface="Calibri"/>
                <a:cs typeface="Calibri" pitchFamily="34" charset="0"/>
              </a:rPr>
              <a:t>La topographie du site </a:t>
            </a:r>
            <a:endParaRPr lang="fr-FR" sz="1100" dirty="0">
              <a:solidFill>
                <a:prstClr val="black"/>
              </a:solidFill>
              <a:latin typeface="Calibri" pitchFamily="34" charset="0"/>
              <a:ea typeface="Calibri"/>
              <a:cs typeface="Calibri" pitchFamily="34" charset="0"/>
            </a:endParaRPr>
          </a:p>
          <a:p>
            <a:pPr marL="342900" lvl="0" indent="-342900">
              <a:lnSpc>
                <a:spcPct val="115000"/>
              </a:lnSpc>
              <a:buClr>
                <a:srgbClr val="C00000"/>
              </a:buClr>
              <a:buSzPts val="2000"/>
              <a:buFont typeface="Wingdings"/>
              <a:buChar char=""/>
            </a:pPr>
            <a:r>
              <a:rPr lang="fr-FR" sz="1100" b="1" dirty="0" smtClean="0">
                <a:solidFill>
                  <a:prstClr val="black"/>
                </a:solidFill>
                <a:latin typeface="Calibri" pitchFamily="34" charset="0"/>
                <a:ea typeface="Calibri"/>
                <a:cs typeface="Calibri" pitchFamily="34" charset="0"/>
              </a:rPr>
              <a:t>Valeur </a:t>
            </a:r>
            <a:r>
              <a:rPr lang="fr-FR" sz="1100" b="1" dirty="0">
                <a:solidFill>
                  <a:prstClr val="black"/>
                </a:solidFill>
                <a:latin typeface="Calibri" pitchFamily="34" charset="0"/>
                <a:ea typeface="Calibri"/>
                <a:cs typeface="Calibri" pitchFamily="34" charset="0"/>
              </a:rPr>
              <a:t>agricole du site  </a:t>
            </a:r>
            <a:endParaRPr lang="fr-FR" sz="1100" dirty="0">
              <a:solidFill>
                <a:prstClr val="black"/>
              </a:solidFill>
              <a:latin typeface="Calibri" pitchFamily="34" charset="0"/>
              <a:ea typeface="Calibri"/>
              <a:cs typeface="Calibri" pitchFamily="34" charset="0"/>
            </a:endParaRPr>
          </a:p>
          <a:p>
            <a:pPr marL="342900" lvl="0" indent="-342900">
              <a:lnSpc>
                <a:spcPct val="115000"/>
              </a:lnSpc>
              <a:buClr>
                <a:srgbClr val="C00000"/>
              </a:buClr>
              <a:buSzPts val="2000"/>
              <a:buFont typeface="Wingdings"/>
              <a:buChar char=""/>
            </a:pPr>
            <a:r>
              <a:rPr lang="fr-FR" sz="1100" b="1" dirty="0">
                <a:solidFill>
                  <a:prstClr val="black"/>
                </a:solidFill>
                <a:latin typeface="Calibri" pitchFamily="34" charset="0"/>
                <a:ea typeface="Calibri"/>
                <a:cs typeface="Calibri" pitchFamily="34" charset="0"/>
              </a:rPr>
              <a:t>La Climatologie ( la pluviométrie , la température , et les vents )    </a:t>
            </a:r>
            <a:endParaRPr lang="fr-FR" sz="1100" dirty="0">
              <a:solidFill>
                <a:prstClr val="black"/>
              </a:solidFill>
              <a:latin typeface="Calibri" pitchFamily="34" charset="0"/>
              <a:ea typeface="Calibri"/>
              <a:cs typeface="Calibri" pitchFamily="34" charset="0"/>
            </a:endParaRPr>
          </a:p>
          <a:p>
            <a:pPr marL="342900" lvl="0" indent="-342900">
              <a:lnSpc>
                <a:spcPct val="115000"/>
              </a:lnSpc>
              <a:buClr>
                <a:srgbClr val="C00000"/>
              </a:buClr>
              <a:buSzPts val="2000"/>
              <a:buFont typeface="Wingdings"/>
              <a:buChar char=""/>
            </a:pPr>
            <a:r>
              <a:rPr lang="fr-FR" sz="1100" b="1" dirty="0">
                <a:solidFill>
                  <a:prstClr val="black"/>
                </a:solidFill>
                <a:latin typeface="Calibri" pitchFamily="34" charset="0"/>
                <a:ea typeface="Calibri"/>
                <a:cs typeface="Calibri" pitchFamily="34" charset="0"/>
              </a:rPr>
              <a:t>Résultats des zones urbanisable , moyennes favorables , et défavorable     </a:t>
            </a:r>
            <a:endParaRPr lang="fr-FR" sz="1100" dirty="0">
              <a:solidFill>
                <a:prstClr val="black"/>
              </a:solidFill>
              <a:latin typeface="Calibri" pitchFamily="34" charset="0"/>
              <a:ea typeface="Calibri"/>
              <a:cs typeface="Calibri" pitchFamily="34" charset="0"/>
            </a:endParaRPr>
          </a:p>
        </p:txBody>
      </p:sp>
      <p:sp>
        <p:nvSpPr>
          <p:cNvPr id="8" name="ZoneTexte 7"/>
          <p:cNvSpPr txBox="1"/>
          <p:nvPr/>
        </p:nvSpPr>
        <p:spPr>
          <a:xfrm>
            <a:off x="5032177" y="2564904"/>
            <a:ext cx="4139951" cy="1384995"/>
          </a:xfrm>
          <a:prstGeom prst="rect">
            <a:avLst/>
          </a:prstGeom>
          <a:noFill/>
        </p:spPr>
        <p:txBody>
          <a:bodyPr wrap="square" rtlCol="0">
            <a:spAutoFit/>
          </a:bodyPr>
          <a:lstStyle/>
          <a:p>
            <a:pPr lvl="0"/>
            <a:r>
              <a:rPr lang="fr-FR" sz="1200" b="1" dirty="0" smtClean="0">
                <a:latin typeface="Calibri" pitchFamily="34" charset="0"/>
                <a:cs typeface="Calibri" pitchFamily="34" charset="0"/>
              </a:rPr>
              <a:t>III. Cadre socio-économique</a:t>
            </a:r>
          </a:p>
          <a:p>
            <a:pPr lvl="0"/>
            <a:endParaRPr lang="fr-FR" sz="1200" b="1" dirty="0" smtClean="0">
              <a:latin typeface="Calibri" pitchFamily="34" charset="0"/>
              <a:cs typeface="Calibri" pitchFamily="34" charset="0"/>
            </a:endParaRPr>
          </a:p>
          <a:p>
            <a:pPr lvl="0"/>
            <a:r>
              <a:rPr lang="fr-FR" sz="1200" b="1" dirty="0" smtClean="0">
                <a:latin typeface="Calibri" pitchFamily="34" charset="0"/>
                <a:cs typeface="Calibri" pitchFamily="34" charset="0"/>
              </a:rPr>
              <a:t>Evolution de la population de la ville de Bejaia</a:t>
            </a:r>
          </a:p>
          <a:p>
            <a:pPr lvl="0"/>
            <a:r>
              <a:rPr lang="fr-FR" sz="1200" b="1" dirty="0" smtClean="0">
                <a:latin typeface="Calibri" pitchFamily="34" charset="0"/>
                <a:cs typeface="Calibri" pitchFamily="34" charset="0"/>
              </a:rPr>
              <a:t>Répartition de la population par âge</a:t>
            </a:r>
          </a:p>
          <a:p>
            <a:pPr lvl="0"/>
            <a:r>
              <a:rPr lang="fr-FR" sz="1200" b="1" dirty="0" smtClean="0">
                <a:latin typeface="Calibri" pitchFamily="34" charset="0"/>
                <a:cs typeface="Calibri" pitchFamily="34" charset="0"/>
              </a:rPr>
              <a:t>Population occupé </a:t>
            </a:r>
          </a:p>
          <a:p>
            <a:pPr lvl="0"/>
            <a:r>
              <a:rPr lang="fr-FR" sz="1200" b="1" dirty="0" smtClean="0">
                <a:latin typeface="Calibri" pitchFamily="34" charset="0"/>
                <a:cs typeface="Calibri" pitchFamily="34" charset="0"/>
              </a:rPr>
              <a:t>Répartition de la population à travers les secteurs d’activités</a:t>
            </a:r>
            <a:r>
              <a:rPr lang="fr-FR" sz="1200" b="1" dirty="0" smtClean="0">
                <a:solidFill>
                  <a:prstClr val="black"/>
                </a:solidFill>
                <a:latin typeface="Calibri"/>
                <a:ea typeface="Calibri"/>
                <a:cs typeface="Arial"/>
              </a:rPr>
              <a:t>)</a:t>
            </a:r>
          </a:p>
          <a:p>
            <a:pPr lvl="0"/>
            <a:r>
              <a:rPr lang="fr-FR" sz="1200" b="1" dirty="0" smtClean="0">
                <a:solidFill>
                  <a:prstClr val="black"/>
                </a:solidFill>
                <a:latin typeface="Calibri"/>
                <a:ea typeface="Calibri"/>
                <a:cs typeface="Arial"/>
              </a:rPr>
              <a:t>Répartition de la population à travers les quartiers</a:t>
            </a:r>
            <a:endParaRPr lang="fr-FR" sz="1200" dirty="0">
              <a:solidFill>
                <a:prstClr val="black"/>
              </a:solidFill>
              <a:latin typeface="Calibri"/>
              <a:ea typeface="Calibri"/>
              <a:cs typeface="Arial"/>
            </a:endParaRPr>
          </a:p>
        </p:txBody>
      </p:sp>
      <p:sp>
        <p:nvSpPr>
          <p:cNvPr id="9" name="ZoneTexte 8"/>
          <p:cNvSpPr txBox="1"/>
          <p:nvPr/>
        </p:nvSpPr>
        <p:spPr>
          <a:xfrm>
            <a:off x="2987824" y="4221088"/>
            <a:ext cx="4540532" cy="1826654"/>
          </a:xfrm>
          <a:prstGeom prst="rect">
            <a:avLst/>
          </a:prstGeom>
          <a:noFill/>
        </p:spPr>
        <p:txBody>
          <a:bodyPr wrap="square" rtlCol="0">
            <a:spAutoFit/>
          </a:bodyPr>
          <a:lstStyle/>
          <a:p>
            <a:pPr marL="342900" lvl="0" indent="-342900">
              <a:lnSpc>
                <a:spcPct val="115000"/>
              </a:lnSpc>
              <a:buClr>
                <a:srgbClr val="0070C0"/>
              </a:buClr>
              <a:buSzPts val="1800"/>
              <a:buFont typeface="Wingdings"/>
              <a:buChar char=""/>
            </a:pPr>
            <a:r>
              <a:rPr lang="fr-FR" sz="1400" b="1" dirty="0">
                <a:solidFill>
                  <a:prstClr val="black"/>
                </a:solidFill>
                <a:latin typeface="Calibri"/>
                <a:ea typeface="Calibri"/>
                <a:cs typeface="Arial"/>
              </a:rPr>
              <a:t>Description du cadre Urbanistique </a:t>
            </a:r>
            <a:r>
              <a:rPr lang="fr-FR" sz="1400" b="1" dirty="0" smtClean="0">
                <a:solidFill>
                  <a:prstClr val="black"/>
                </a:solidFill>
                <a:latin typeface="Calibri"/>
                <a:ea typeface="Calibri"/>
                <a:cs typeface="Arial"/>
              </a:rPr>
              <a:t>:</a:t>
            </a:r>
          </a:p>
          <a:p>
            <a:pPr marL="342900" lvl="0" indent="-342900">
              <a:lnSpc>
                <a:spcPct val="115000"/>
              </a:lnSpc>
              <a:buClr>
                <a:srgbClr val="0070C0"/>
              </a:buClr>
              <a:buSzPts val="1800"/>
              <a:buFont typeface="Wingdings"/>
              <a:buChar char=""/>
            </a:pPr>
            <a:endParaRPr lang="fr-FR" sz="1400" dirty="0" smtClean="0">
              <a:solidFill>
                <a:prstClr val="black"/>
              </a:solidFill>
              <a:latin typeface="Calibri"/>
              <a:ea typeface="Calibri"/>
              <a:cs typeface="Arial"/>
            </a:endParaRPr>
          </a:p>
          <a:p>
            <a:pPr lvl="0">
              <a:lnSpc>
                <a:spcPct val="115000"/>
              </a:lnSpc>
              <a:buClr>
                <a:srgbClr val="0070C0"/>
              </a:buClr>
              <a:buSzPts val="1800"/>
            </a:pPr>
            <a:endParaRPr lang="fr-FR" sz="1400" dirty="0">
              <a:solidFill>
                <a:prstClr val="black"/>
              </a:solidFill>
              <a:latin typeface="Calibri"/>
              <a:ea typeface="Calibri"/>
              <a:cs typeface="Arial"/>
            </a:endParaRPr>
          </a:p>
          <a:p>
            <a:pPr marL="342900" lvl="0" indent="-342900">
              <a:lnSpc>
                <a:spcPct val="115000"/>
              </a:lnSpc>
              <a:buClr>
                <a:srgbClr val="C00000"/>
              </a:buClr>
              <a:buSzPts val="2000"/>
              <a:buFont typeface="Wingdings"/>
              <a:buChar char=""/>
            </a:pPr>
            <a:r>
              <a:rPr lang="fr-FR" sz="1400" b="1" dirty="0">
                <a:solidFill>
                  <a:prstClr val="black"/>
                </a:solidFill>
                <a:latin typeface="Calibri"/>
                <a:ea typeface="Calibri"/>
                <a:cs typeface="Arial"/>
              </a:rPr>
              <a:t>Les étapes de </a:t>
            </a:r>
            <a:r>
              <a:rPr lang="fr-FR" sz="1400" b="1" dirty="0" smtClean="0">
                <a:solidFill>
                  <a:prstClr val="black"/>
                </a:solidFill>
                <a:latin typeface="Calibri"/>
                <a:ea typeface="Calibri"/>
                <a:cs typeface="Arial"/>
              </a:rPr>
              <a:t>l’évolution </a:t>
            </a:r>
            <a:r>
              <a:rPr lang="fr-FR" sz="1400" b="1" dirty="0">
                <a:solidFill>
                  <a:prstClr val="black"/>
                </a:solidFill>
                <a:latin typeface="Calibri"/>
                <a:ea typeface="Calibri"/>
                <a:cs typeface="Arial"/>
              </a:rPr>
              <a:t>urbaine  </a:t>
            </a:r>
            <a:endParaRPr lang="fr-FR" sz="1400" dirty="0">
              <a:solidFill>
                <a:prstClr val="black"/>
              </a:solidFill>
              <a:latin typeface="Calibri"/>
              <a:ea typeface="Calibri"/>
              <a:cs typeface="Arial"/>
            </a:endParaRPr>
          </a:p>
          <a:p>
            <a:pPr marL="342900" lvl="0" indent="-342900">
              <a:lnSpc>
                <a:spcPct val="115000"/>
              </a:lnSpc>
              <a:buClr>
                <a:srgbClr val="C00000"/>
              </a:buClr>
              <a:buSzPts val="2000"/>
              <a:buFont typeface="Wingdings"/>
              <a:buChar char=""/>
            </a:pPr>
            <a:r>
              <a:rPr lang="fr-FR" sz="1400" b="1" dirty="0">
                <a:solidFill>
                  <a:prstClr val="black"/>
                </a:solidFill>
                <a:latin typeface="Calibri"/>
                <a:ea typeface="Calibri"/>
                <a:cs typeface="Arial"/>
              </a:rPr>
              <a:t>Les infrastructures  </a:t>
            </a:r>
            <a:r>
              <a:rPr lang="fr-FR" sz="1400" b="1" dirty="0" smtClean="0">
                <a:solidFill>
                  <a:prstClr val="black"/>
                </a:solidFill>
                <a:latin typeface="Calibri"/>
                <a:ea typeface="Calibri"/>
                <a:cs typeface="Arial"/>
              </a:rPr>
              <a:t>:</a:t>
            </a:r>
            <a:r>
              <a:rPr lang="fr-FR" sz="1400" dirty="0">
                <a:solidFill>
                  <a:prstClr val="black"/>
                </a:solidFill>
                <a:latin typeface="Calibri"/>
                <a:ea typeface="Calibri"/>
                <a:cs typeface="Arial"/>
              </a:rPr>
              <a:t> </a:t>
            </a:r>
            <a:r>
              <a:rPr lang="fr-FR" sz="1400" b="1" dirty="0" smtClean="0">
                <a:solidFill>
                  <a:prstClr val="black"/>
                </a:solidFill>
                <a:latin typeface="Calibri"/>
                <a:ea typeface="Calibri"/>
                <a:cs typeface="Arial"/>
              </a:rPr>
              <a:t>(les VRD)  </a:t>
            </a:r>
          </a:p>
          <a:p>
            <a:pPr marL="342900" lvl="0" indent="-342900">
              <a:lnSpc>
                <a:spcPct val="115000"/>
              </a:lnSpc>
              <a:buClr>
                <a:srgbClr val="C00000"/>
              </a:buClr>
              <a:buSzPts val="2000"/>
              <a:buFont typeface="Wingdings"/>
              <a:buChar char=""/>
            </a:pPr>
            <a:r>
              <a:rPr lang="fr-FR" sz="1400" b="1" dirty="0" smtClean="0">
                <a:solidFill>
                  <a:prstClr val="black"/>
                </a:solidFill>
                <a:latin typeface="Calibri"/>
                <a:ea typeface="Calibri"/>
                <a:cs typeface="Arial"/>
              </a:rPr>
              <a:t>Équipements                    </a:t>
            </a:r>
            <a:endParaRPr lang="fr-FR" sz="1400" dirty="0">
              <a:solidFill>
                <a:prstClr val="black"/>
              </a:solidFill>
              <a:latin typeface="Calibri"/>
              <a:ea typeface="Calibri"/>
              <a:cs typeface="Arial"/>
            </a:endParaRPr>
          </a:p>
          <a:p>
            <a:pPr marL="342900" lvl="0" indent="-342900">
              <a:lnSpc>
                <a:spcPct val="115000"/>
              </a:lnSpc>
              <a:buClr>
                <a:srgbClr val="C00000"/>
              </a:buClr>
              <a:buSzPts val="2000"/>
              <a:buFont typeface="Wingdings"/>
              <a:buChar char=""/>
            </a:pPr>
            <a:r>
              <a:rPr lang="fr-FR" sz="1400" b="1" dirty="0" smtClean="0">
                <a:solidFill>
                  <a:prstClr val="black"/>
                </a:solidFill>
                <a:latin typeface="Calibri"/>
                <a:ea typeface="Calibri"/>
                <a:cs typeface="Arial"/>
              </a:rPr>
              <a:t>Typologie de L’habitat </a:t>
            </a:r>
            <a:endParaRPr lang="fr-FR" sz="1400" dirty="0">
              <a:solidFill>
                <a:prstClr val="black"/>
              </a:solidFill>
              <a:latin typeface="Calibri"/>
              <a:ea typeface="Calibri"/>
              <a:cs typeface="Arial"/>
            </a:endParaRPr>
          </a:p>
        </p:txBody>
      </p:sp>
      <p:sp>
        <p:nvSpPr>
          <p:cNvPr id="12" name="Rectangle 11"/>
          <p:cNvSpPr/>
          <p:nvPr/>
        </p:nvSpPr>
        <p:spPr>
          <a:xfrm>
            <a:off x="3534877" y="297450"/>
            <a:ext cx="2125454" cy="369332"/>
          </a:xfrm>
          <a:prstGeom prst="rect">
            <a:avLst/>
          </a:prstGeom>
        </p:spPr>
        <p:txBody>
          <a:bodyPr wrap="none">
            <a:spAutoFit/>
          </a:bodyPr>
          <a:lstStyle/>
          <a:p>
            <a:r>
              <a:rPr lang="fr-FR" b="1" dirty="0" smtClean="0">
                <a:latin typeface="BankGothic Lt BT" pitchFamily="34" charset="0"/>
              </a:rPr>
              <a:t>Plan de travail</a:t>
            </a:r>
            <a:endParaRPr lang="fr-FR" dirty="0"/>
          </a:p>
        </p:txBody>
      </p:sp>
      <p:sp>
        <p:nvSpPr>
          <p:cNvPr id="15" name="Flèche en arc 14"/>
          <p:cNvSpPr/>
          <p:nvPr/>
        </p:nvSpPr>
        <p:spPr>
          <a:xfrm rot="3617549">
            <a:off x="8264193" y="2416117"/>
            <a:ext cx="712396" cy="707883"/>
          </a:xfrm>
          <a:prstGeom prst="circular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solidFill>
                <a:schemeClr val="tx1"/>
              </a:solidFill>
            </a:endParaRPr>
          </a:p>
        </p:txBody>
      </p:sp>
      <p:sp>
        <p:nvSpPr>
          <p:cNvPr id="24" name="Flèche en arc 23"/>
          <p:cNvSpPr/>
          <p:nvPr/>
        </p:nvSpPr>
        <p:spPr>
          <a:xfrm rot="5594972">
            <a:off x="6046690" y="886515"/>
            <a:ext cx="712396" cy="1095511"/>
          </a:xfrm>
          <a:prstGeom prst="circular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solidFill>
                <a:schemeClr val="tx1"/>
              </a:solidFill>
            </a:endParaRPr>
          </a:p>
        </p:txBody>
      </p:sp>
      <p:sp>
        <p:nvSpPr>
          <p:cNvPr id="26" name="Flèche en arc 25"/>
          <p:cNvSpPr/>
          <p:nvPr/>
        </p:nvSpPr>
        <p:spPr>
          <a:xfrm rot="5594972">
            <a:off x="4041645" y="2571004"/>
            <a:ext cx="712396" cy="707883"/>
          </a:xfrm>
          <a:prstGeom prst="circular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solidFill>
                <a:schemeClr val="tx1"/>
              </a:solidFill>
            </a:endParaRPr>
          </a:p>
        </p:txBody>
      </p:sp>
      <p:sp>
        <p:nvSpPr>
          <p:cNvPr id="27" name="Flèche en arc 26"/>
          <p:cNvSpPr/>
          <p:nvPr/>
        </p:nvSpPr>
        <p:spPr>
          <a:xfrm rot="5594972">
            <a:off x="7005858" y="4242835"/>
            <a:ext cx="712396" cy="707883"/>
          </a:xfrm>
          <a:prstGeom prst="circular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fr-FR">
              <a:solidFill>
                <a:schemeClr val="tx1"/>
              </a:solidFill>
            </a:endParaRPr>
          </a:p>
        </p:txBody>
      </p:sp>
      <p:sp>
        <p:nvSpPr>
          <p:cNvPr id="28" name="Organigramme : Délai 27"/>
          <p:cNvSpPr/>
          <p:nvPr/>
        </p:nvSpPr>
        <p:spPr>
          <a:xfrm rot="5400000">
            <a:off x="1080105" y="261755"/>
            <a:ext cx="377782" cy="191706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21" name="ZoneTexte 20"/>
          <p:cNvSpPr txBox="1"/>
          <p:nvPr/>
        </p:nvSpPr>
        <p:spPr>
          <a:xfrm>
            <a:off x="162544" y="1000675"/>
            <a:ext cx="1909368" cy="340093"/>
          </a:xfrm>
          <a:prstGeom prst="rect">
            <a:avLst/>
          </a:prstGeom>
          <a:noFill/>
        </p:spPr>
        <p:txBody>
          <a:bodyPr wrap="square" rtlCol="0">
            <a:spAutoFit/>
          </a:bodyPr>
          <a:lstStyle/>
          <a:p>
            <a:pPr marL="342900" lvl="0" indent="-342900" algn="ctr">
              <a:lnSpc>
                <a:spcPct val="115000"/>
              </a:lnSpc>
              <a:buClr>
                <a:srgbClr val="0070C0"/>
              </a:buClr>
              <a:buSzPts val="1800"/>
              <a:buFont typeface="Wingdings"/>
              <a:buChar char=""/>
            </a:pPr>
            <a:r>
              <a:rPr lang="fr-FR" sz="1400" b="1" dirty="0" smtClean="0">
                <a:solidFill>
                  <a:prstClr val="black"/>
                </a:solidFill>
                <a:latin typeface="Calibri"/>
                <a:ea typeface="Calibri"/>
                <a:cs typeface="Arial"/>
              </a:rPr>
              <a:t>Introduction</a:t>
            </a:r>
            <a:endParaRPr lang="fr-FR" sz="1400" b="1" dirty="0">
              <a:solidFill>
                <a:prstClr val="black"/>
              </a:solidFill>
              <a:latin typeface="Calibri"/>
              <a:ea typeface="Calibri"/>
              <a:cs typeface="Arial"/>
            </a:endParaRPr>
          </a:p>
        </p:txBody>
      </p:sp>
      <p:sp>
        <p:nvSpPr>
          <p:cNvPr id="30" name="Organigramme : Délai 29"/>
          <p:cNvSpPr/>
          <p:nvPr/>
        </p:nvSpPr>
        <p:spPr>
          <a:xfrm rot="5400000">
            <a:off x="1111773" y="4666768"/>
            <a:ext cx="377782" cy="191706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31" name="ZoneTexte 30"/>
          <p:cNvSpPr txBox="1"/>
          <p:nvPr/>
        </p:nvSpPr>
        <p:spPr>
          <a:xfrm>
            <a:off x="179512" y="5445224"/>
            <a:ext cx="1909368" cy="340093"/>
          </a:xfrm>
          <a:prstGeom prst="rect">
            <a:avLst/>
          </a:prstGeom>
          <a:noFill/>
        </p:spPr>
        <p:txBody>
          <a:bodyPr wrap="square" rtlCol="0">
            <a:spAutoFit/>
          </a:bodyPr>
          <a:lstStyle/>
          <a:p>
            <a:pPr marL="342900" lvl="0" indent="-342900" algn="ctr">
              <a:lnSpc>
                <a:spcPct val="115000"/>
              </a:lnSpc>
              <a:buClr>
                <a:srgbClr val="0070C0"/>
              </a:buClr>
              <a:buSzPts val="1800"/>
              <a:buFont typeface="Wingdings"/>
              <a:buChar char=""/>
            </a:pPr>
            <a:r>
              <a:rPr lang="fr-FR" sz="1400" b="1" dirty="0" smtClean="0">
                <a:solidFill>
                  <a:prstClr val="black"/>
                </a:solidFill>
                <a:latin typeface="Calibri"/>
                <a:ea typeface="Calibri"/>
                <a:cs typeface="Arial"/>
              </a:rPr>
              <a:t>Conclusion</a:t>
            </a:r>
            <a:endParaRPr lang="fr-FR" sz="1400" b="1" dirty="0">
              <a:solidFill>
                <a:prstClr val="black"/>
              </a:solidFill>
              <a:latin typeface="Calibri"/>
              <a:ea typeface="Calibri"/>
              <a:cs typeface="Arial"/>
            </a:endParaRPr>
          </a:p>
        </p:txBody>
      </p:sp>
    </p:spTree>
    <p:extLst>
      <p:ext uri="{BB962C8B-B14F-4D97-AF65-F5344CB8AC3E}">
        <p14:creationId xmlns:p14="http://schemas.microsoft.com/office/powerpoint/2010/main" xmlns="" val="3073050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phique 3"/>
          <p:cNvGraphicFramePr/>
          <p:nvPr>
            <p:extLst>
              <p:ext uri="{D42A27DB-BD31-4B8C-83A1-F6EECF244321}">
                <p14:modId xmlns:p14="http://schemas.microsoft.com/office/powerpoint/2010/main" xmlns="" val="313846922"/>
              </p:ext>
            </p:extLst>
          </p:nvPr>
        </p:nvGraphicFramePr>
        <p:xfrm>
          <a:off x="651164" y="1025237"/>
          <a:ext cx="7730836" cy="2978725"/>
        </p:xfrm>
        <a:graphic>
          <a:graphicData uri="http://schemas.openxmlformats.org/drawingml/2006/chart">
            <c:chart xmlns:c="http://schemas.openxmlformats.org/drawingml/2006/chart" xmlns:r="http://schemas.openxmlformats.org/officeDocument/2006/relationships" r:id="rId2"/>
          </a:graphicData>
        </a:graphic>
      </p:graphicFrame>
      <p:sp>
        <p:nvSpPr>
          <p:cNvPr id="5" name="Organigramme : Délai 4"/>
          <p:cNvSpPr/>
          <p:nvPr/>
        </p:nvSpPr>
        <p:spPr>
          <a:xfrm rot="5400000">
            <a:off x="4444920" y="-2265523"/>
            <a:ext cx="692694" cy="5225671"/>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dirty="0"/>
          </a:p>
        </p:txBody>
      </p:sp>
      <p:sp>
        <p:nvSpPr>
          <p:cNvPr id="6" name="ZoneTexte 5"/>
          <p:cNvSpPr txBox="1"/>
          <p:nvPr/>
        </p:nvSpPr>
        <p:spPr>
          <a:xfrm>
            <a:off x="2423522" y="178035"/>
            <a:ext cx="5171078" cy="338554"/>
          </a:xfrm>
          <a:prstGeom prst="rect">
            <a:avLst/>
          </a:prstGeom>
          <a:noFill/>
        </p:spPr>
        <p:txBody>
          <a:bodyPr wrap="square" rtlCol="0">
            <a:spAutoFit/>
          </a:bodyPr>
          <a:lstStyle/>
          <a:p>
            <a:r>
              <a:rPr lang="fr-FR" sz="1600" b="1" dirty="0" smtClean="0"/>
              <a:t>Répartition de la population Par âge et par sexe:</a:t>
            </a:r>
            <a:endParaRPr lang="fr-FR" sz="1600" b="1" dirty="0"/>
          </a:p>
        </p:txBody>
      </p:sp>
      <p:graphicFrame>
        <p:nvGraphicFramePr>
          <p:cNvPr id="7" name="Graphique 6"/>
          <p:cNvGraphicFramePr>
            <a:graphicFrameLocks noChangeAspect="1"/>
          </p:cNvGraphicFramePr>
          <p:nvPr>
            <p:extLst>
              <p:ext uri="{D42A27DB-BD31-4B8C-83A1-F6EECF244321}">
                <p14:modId xmlns:p14="http://schemas.microsoft.com/office/powerpoint/2010/main" xmlns="" val="1725247646"/>
              </p:ext>
            </p:extLst>
          </p:nvPr>
        </p:nvGraphicFramePr>
        <p:xfrm>
          <a:off x="3117682" y="4184074"/>
          <a:ext cx="5648325" cy="232756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41278846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639623" y="-2680392"/>
            <a:ext cx="692694" cy="6053478"/>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2393504" y="178035"/>
            <a:ext cx="5184932" cy="338554"/>
          </a:xfrm>
          <a:prstGeom prst="rect">
            <a:avLst/>
          </a:prstGeom>
          <a:noFill/>
        </p:spPr>
        <p:txBody>
          <a:bodyPr wrap="square" rtlCol="0">
            <a:spAutoFit/>
          </a:bodyPr>
          <a:lstStyle/>
          <a:p>
            <a:pPr algn="ctr">
              <a:defRPr sz="1800" b="1" i="0" u="none" strike="noStrike" kern="1200" baseline="0">
                <a:solidFill>
                  <a:prstClr val="black"/>
                </a:solidFill>
                <a:latin typeface="+mn-lt"/>
                <a:ea typeface="+mn-ea"/>
                <a:cs typeface="+mn-cs"/>
              </a:defRPr>
            </a:pPr>
            <a:r>
              <a:rPr lang="fr-FR" sz="1600" dirty="0">
                <a:latin typeface="Times New Roman" pitchFamily="18" charset="0"/>
                <a:cs typeface="Times New Roman" pitchFamily="18" charset="0"/>
              </a:rPr>
              <a:t>Répartition de la population active </a:t>
            </a:r>
            <a:r>
              <a:rPr lang="fr-FR" sz="1600" dirty="0" smtClean="0">
                <a:latin typeface="Times New Roman" pitchFamily="18" charset="0"/>
                <a:cs typeface="Times New Roman" pitchFamily="18" charset="0"/>
              </a:rPr>
              <a:t>âgée </a:t>
            </a:r>
            <a:r>
              <a:rPr lang="fr-FR" sz="1600" dirty="0">
                <a:latin typeface="Times New Roman" pitchFamily="18" charset="0"/>
                <a:cs typeface="Times New Roman" pitchFamily="18" charset="0"/>
              </a:rPr>
              <a:t>de plus de 15 ans</a:t>
            </a:r>
            <a:endParaRPr lang="fr-FR" sz="1600" dirty="0"/>
          </a:p>
        </p:txBody>
      </p:sp>
      <p:graphicFrame>
        <p:nvGraphicFramePr>
          <p:cNvPr id="8" name="Graphique 7"/>
          <p:cNvGraphicFramePr/>
          <p:nvPr>
            <p:extLst>
              <p:ext uri="{D42A27DB-BD31-4B8C-83A1-F6EECF244321}">
                <p14:modId xmlns:p14="http://schemas.microsoft.com/office/powerpoint/2010/main" xmlns="" val="2682398957"/>
              </p:ext>
            </p:extLst>
          </p:nvPr>
        </p:nvGraphicFramePr>
        <p:xfrm>
          <a:off x="486064" y="1866899"/>
          <a:ext cx="8437418" cy="4057073"/>
        </p:xfrm>
        <a:graphic>
          <a:graphicData uri="http://schemas.openxmlformats.org/drawingml/2006/chart">
            <c:chart xmlns:c="http://schemas.openxmlformats.org/drawingml/2006/chart" xmlns:r="http://schemas.openxmlformats.org/officeDocument/2006/relationships" r:id="rId2"/>
          </a:graphicData>
        </a:graphic>
      </p:graphicFrame>
      <p:sp>
        <p:nvSpPr>
          <p:cNvPr id="2" name="ZoneTexte 1"/>
          <p:cNvSpPr txBox="1"/>
          <p:nvPr/>
        </p:nvSpPr>
        <p:spPr>
          <a:xfrm>
            <a:off x="977900" y="990600"/>
            <a:ext cx="7493000" cy="646331"/>
          </a:xfrm>
          <a:prstGeom prst="rect">
            <a:avLst/>
          </a:prstGeom>
          <a:noFill/>
        </p:spPr>
        <p:txBody>
          <a:bodyPr wrap="square" rtlCol="0">
            <a:spAutoFit/>
          </a:bodyPr>
          <a:lstStyle/>
          <a:p>
            <a:r>
              <a:rPr lang="fr-FR" dirty="0" smtClean="0"/>
              <a:t>Sur le total de la population active seul 68% sont occupée ce qui induit un taux de chômage de 32%. </a:t>
            </a:r>
            <a:endParaRPr lang="fr-FR" dirty="0"/>
          </a:p>
        </p:txBody>
      </p:sp>
    </p:spTree>
    <p:extLst>
      <p:ext uri="{BB962C8B-B14F-4D97-AF65-F5344CB8AC3E}">
        <p14:creationId xmlns:p14="http://schemas.microsoft.com/office/powerpoint/2010/main" xmlns="" val="32762790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2393504" y="6579"/>
            <a:ext cx="4824536" cy="584775"/>
          </a:xfrm>
          <a:prstGeom prst="rect">
            <a:avLst/>
          </a:prstGeom>
          <a:noFill/>
        </p:spPr>
        <p:txBody>
          <a:bodyPr wrap="square" rtlCol="0">
            <a:spAutoFit/>
          </a:bodyPr>
          <a:lstStyle/>
          <a:p>
            <a:pPr algn="ctr"/>
            <a:r>
              <a:rPr lang="fr-FR" sz="1600" b="1" dirty="0" smtClean="0"/>
              <a:t>Répartition de la population selon </a:t>
            </a:r>
            <a:r>
              <a:rPr lang="fr-FR" sz="1600" b="1" dirty="0" smtClean="0"/>
              <a:t>les secteurs       d’activité </a:t>
            </a:r>
            <a:r>
              <a:rPr lang="fr-FR" sz="1600" b="1" dirty="0"/>
              <a:t>:</a:t>
            </a:r>
          </a:p>
        </p:txBody>
      </p:sp>
      <p:graphicFrame>
        <p:nvGraphicFramePr>
          <p:cNvPr id="7" name="Graphique 6"/>
          <p:cNvGraphicFramePr/>
          <p:nvPr>
            <p:extLst>
              <p:ext uri="{D42A27DB-BD31-4B8C-83A1-F6EECF244321}">
                <p14:modId xmlns:p14="http://schemas.microsoft.com/office/powerpoint/2010/main" xmlns="" val="1304639753"/>
              </p:ext>
            </p:extLst>
          </p:nvPr>
        </p:nvGraphicFramePr>
        <p:xfrm>
          <a:off x="1259632" y="1710730"/>
          <a:ext cx="6963267" cy="4526582"/>
        </p:xfrm>
        <a:graphic>
          <a:graphicData uri="http://schemas.openxmlformats.org/drawingml/2006/chart">
            <c:chart xmlns:c="http://schemas.openxmlformats.org/drawingml/2006/chart" xmlns:r="http://schemas.openxmlformats.org/officeDocument/2006/relationships" r:id="rId2"/>
          </a:graphicData>
        </a:graphic>
      </p:graphicFrame>
      <p:sp>
        <p:nvSpPr>
          <p:cNvPr id="2" name="ZoneTexte 1"/>
          <p:cNvSpPr txBox="1"/>
          <p:nvPr/>
        </p:nvSpPr>
        <p:spPr>
          <a:xfrm>
            <a:off x="1314099" y="787400"/>
            <a:ext cx="6908800" cy="923330"/>
          </a:xfrm>
          <a:prstGeom prst="rect">
            <a:avLst/>
          </a:prstGeom>
          <a:noFill/>
        </p:spPr>
        <p:txBody>
          <a:bodyPr wrap="square" rtlCol="0">
            <a:spAutoFit/>
          </a:bodyPr>
          <a:lstStyle/>
          <a:p>
            <a:pPr algn="just"/>
            <a:r>
              <a:rPr lang="fr-FR" dirty="0" smtClean="0"/>
              <a:t>La population occupée est répartie comme suit sur les secteurs d’activité, et on constate que le secteur des services est dominant. </a:t>
            </a:r>
            <a:endParaRPr lang="fr-FR" dirty="0"/>
          </a:p>
        </p:txBody>
      </p:sp>
    </p:spTree>
    <p:extLst>
      <p:ext uri="{BB962C8B-B14F-4D97-AF65-F5344CB8AC3E}">
        <p14:creationId xmlns:p14="http://schemas.microsoft.com/office/powerpoint/2010/main" xmlns="" val="1375859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rganigramme : Délai 4"/>
          <p:cNvSpPr/>
          <p:nvPr/>
        </p:nvSpPr>
        <p:spPr>
          <a:xfrm rot="5400000">
            <a:off x="4295885" y="-2078061"/>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4" name="Rectangle 3"/>
          <p:cNvSpPr/>
          <p:nvPr/>
        </p:nvSpPr>
        <p:spPr>
          <a:xfrm>
            <a:off x="2482499" y="24146"/>
            <a:ext cx="4572000" cy="646331"/>
          </a:xfrm>
          <a:prstGeom prst="rect">
            <a:avLst/>
          </a:prstGeom>
        </p:spPr>
        <p:txBody>
          <a:bodyPr>
            <a:spAutoFit/>
          </a:bodyPr>
          <a:lstStyle/>
          <a:p>
            <a:pPr lvl="0" algn="ctr"/>
            <a:r>
              <a:rPr lang="fr-FR" b="1" dirty="0">
                <a:solidFill>
                  <a:prstClr val="black"/>
                </a:solidFill>
                <a:latin typeface="Calibri"/>
                <a:ea typeface="Calibri"/>
                <a:cs typeface="Arial"/>
              </a:rPr>
              <a:t>Répartition de la population à travers les quartiers</a:t>
            </a:r>
            <a:endParaRPr lang="fr-FR" dirty="0">
              <a:solidFill>
                <a:prstClr val="black"/>
              </a:solidFill>
              <a:latin typeface="Calibri"/>
              <a:ea typeface="Calibri"/>
              <a:cs typeface="Arial"/>
            </a:endParaRPr>
          </a:p>
        </p:txBody>
      </p:sp>
      <p:graphicFrame>
        <p:nvGraphicFramePr>
          <p:cNvPr id="6" name="Tableau 5"/>
          <p:cNvGraphicFramePr>
            <a:graphicFrameLocks noGrp="1"/>
          </p:cNvGraphicFramePr>
          <p:nvPr>
            <p:extLst>
              <p:ext uri="{D42A27DB-BD31-4B8C-83A1-F6EECF244321}">
                <p14:modId xmlns:p14="http://schemas.microsoft.com/office/powerpoint/2010/main" xmlns="" val="1496969464"/>
              </p:ext>
            </p:extLst>
          </p:nvPr>
        </p:nvGraphicFramePr>
        <p:xfrm>
          <a:off x="475897" y="2410377"/>
          <a:ext cx="8096602" cy="3293164"/>
        </p:xfrm>
        <a:graphic>
          <a:graphicData uri="http://schemas.openxmlformats.org/drawingml/2006/table">
            <a:tbl>
              <a:tblPr firstRow="1" firstCol="1" lastRow="1" lastCol="1" bandRow="1" bandCol="1">
                <a:tableStyleId>{5C22544A-7EE6-4342-B048-85BDC9FD1C3A}</a:tableStyleId>
              </a:tblPr>
              <a:tblGrid>
                <a:gridCol w="3122545"/>
                <a:gridCol w="2648202"/>
                <a:gridCol w="2325855"/>
              </a:tblGrid>
              <a:tr h="369771">
                <a:tc>
                  <a:txBody>
                    <a:bodyPr/>
                    <a:lstStyle/>
                    <a:p>
                      <a:pPr algn="l">
                        <a:lnSpc>
                          <a:spcPct val="115000"/>
                        </a:lnSpc>
                        <a:spcAft>
                          <a:spcPts val="1000"/>
                        </a:spcAft>
                      </a:pPr>
                      <a:r>
                        <a:rPr lang="fr-FR" sz="1400" b="1" dirty="0">
                          <a:effectLst/>
                        </a:rPr>
                        <a:t>Secteur urbain </a:t>
                      </a:r>
                      <a:endParaRPr lang="fr-FR" sz="1400" b="1" dirty="0">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dirty="0">
                          <a:effectLst/>
                        </a:rPr>
                        <a:t>Population (habitant)</a:t>
                      </a:r>
                      <a:endParaRPr lang="fr-FR" sz="1400" b="1" dirty="0">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a:effectLst/>
                        </a:rPr>
                        <a:t>Surface (hectares)</a:t>
                      </a:r>
                      <a:endParaRPr lang="fr-FR" sz="1400" b="1">
                        <a:effectLst/>
                        <a:latin typeface="Calibri"/>
                        <a:ea typeface="Times New Roman"/>
                        <a:cs typeface="Arial"/>
                      </a:endParaRPr>
                    </a:p>
                  </a:txBody>
                  <a:tcPr marL="68580" marR="68580" marT="0" marB="0" anchor="ctr"/>
                </a:tc>
              </a:tr>
              <a:tr h="181821">
                <a:tc>
                  <a:txBody>
                    <a:bodyPr/>
                    <a:lstStyle/>
                    <a:p>
                      <a:pPr algn="l">
                        <a:lnSpc>
                          <a:spcPct val="115000"/>
                        </a:lnSpc>
                        <a:spcAft>
                          <a:spcPts val="1000"/>
                        </a:spcAft>
                      </a:pPr>
                      <a:r>
                        <a:rPr lang="fr-FR" sz="1400" b="1" dirty="0">
                          <a:effectLst/>
                        </a:rPr>
                        <a:t>1- Noyau historique</a:t>
                      </a:r>
                      <a:endParaRPr lang="fr-FR" sz="1400" b="1" dirty="0">
                        <a:effectLst/>
                        <a:latin typeface="Calibri"/>
                        <a:ea typeface="Times New Roman"/>
                        <a:cs typeface="Arial"/>
                      </a:endParaRPr>
                    </a:p>
                  </a:txBody>
                  <a:tcPr marL="68580" marR="68580" marT="0" marB="0"/>
                </a:tc>
                <a:tc>
                  <a:txBody>
                    <a:bodyPr/>
                    <a:lstStyle/>
                    <a:p>
                      <a:pPr algn="ctr">
                        <a:lnSpc>
                          <a:spcPct val="115000"/>
                        </a:lnSpc>
                        <a:spcAft>
                          <a:spcPts val="1000"/>
                        </a:spcAft>
                      </a:pPr>
                      <a:r>
                        <a:rPr lang="fr-FR" sz="1400" b="1">
                          <a:effectLst/>
                        </a:rPr>
                        <a:t>25191</a:t>
                      </a:r>
                      <a:endParaRPr lang="fr-FR" sz="1400" b="1">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a:effectLst/>
                        </a:rPr>
                        <a:t>137</a:t>
                      </a:r>
                      <a:endParaRPr lang="fr-FR" sz="1400" b="1">
                        <a:effectLst/>
                        <a:latin typeface="Calibri"/>
                        <a:ea typeface="Times New Roman"/>
                        <a:cs typeface="Arial"/>
                      </a:endParaRPr>
                    </a:p>
                  </a:txBody>
                  <a:tcPr marL="68580" marR="68580" marT="0" marB="0" anchor="ctr"/>
                </a:tc>
              </a:tr>
              <a:tr h="369771">
                <a:tc>
                  <a:txBody>
                    <a:bodyPr/>
                    <a:lstStyle/>
                    <a:p>
                      <a:pPr algn="l">
                        <a:lnSpc>
                          <a:spcPct val="115000"/>
                        </a:lnSpc>
                        <a:spcAft>
                          <a:spcPts val="1000"/>
                        </a:spcAft>
                      </a:pPr>
                      <a:r>
                        <a:rPr lang="fr-FR" sz="1400" b="1" dirty="0">
                          <a:effectLst/>
                        </a:rPr>
                        <a:t>2- Secteur des bois sacrés</a:t>
                      </a:r>
                      <a:endParaRPr lang="fr-FR" sz="1400" b="1" dirty="0">
                        <a:effectLst/>
                        <a:latin typeface="Calibri"/>
                        <a:ea typeface="Times New Roman"/>
                        <a:cs typeface="Arial"/>
                      </a:endParaRPr>
                    </a:p>
                  </a:txBody>
                  <a:tcPr marL="68580" marR="68580" marT="0" marB="0"/>
                </a:tc>
                <a:tc>
                  <a:txBody>
                    <a:bodyPr/>
                    <a:lstStyle/>
                    <a:p>
                      <a:pPr algn="ctr">
                        <a:lnSpc>
                          <a:spcPct val="115000"/>
                        </a:lnSpc>
                        <a:spcAft>
                          <a:spcPts val="1000"/>
                        </a:spcAft>
                      </a:pPr>
                      <a:r>
                        <a:rPr lang="fr-FR" sz="1400" b="1">
                          <a:effectLst/>
                        </a:rPr>
                        <a:t>24985</a:t>
                      </a:r>
                      <a:endParaRPr lang="fr-FR" sz="1400" b="1">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a:effectLst/>
                        </a:rPr>
                        <a:t>177</a:t>
                      </a:r>
                      <a:endParaRPr lang="fr-FR" sz="1400" b="1">
                        <a:effectLst/>
                        <a:latin typeface="Calibri"/>
                        <a:ea typeface="Times New Roman"/>
                        <a:cs typeface="Arial"/>
                      </a:endParaRPr>
                    </a:p>
                  </a:txBody>
                  <a:tcPr marL="68580" marR="68580" marT="0" marB="0" anchor="ctr"/>
                </a:tc>
              </a:tr>
              <a:tr h="294863">
                <a:tc>
                  <a:txBody>
                    <a:bodyPr/>
                    <a:lstStyle/>
                    <a:p>
                      <a:pPr algn="l">
                        <a:lnSpc>
                          <a:spcPct val="115000"/>
                        </a:lnSpc>
                        <a:spcAft>
                          <a:spcPts val="1000"/>
                        </a:spcAft>
                      </a:pPr>
                      <a:r>
                        <a:rPr lang="fr-FR" sz="1400" b="1" dirty="0">
                          <a:effectLst/>
                        </a:rPr>
                        <a:t>3- Sidi Ahmed</a:t>
                      </a:r>
                      <a:endParaRPr lang="fr-FR" sz="1400" b="1" dirty="0">
                        <a:effectLst/>
                        <a:latin typeface="Calibri"/>
                        <a:ea typeface="Times New Roman"/>
                        <a:cs typeface="Arial"/>
                      </a:endParaRPr>
                    </a:p>
                  </a:txBody>
                  <a:tcPr marL="68580" marR="68580" marT="0" marB="0"/>
                </a:tc>
                <a:tc>
                  <a:txBody>
                    <a:bodyPr/>
                    <a:lstStyle/>
                    <a:p>
                      <a:pPr algn="ctr">
                        <a:lnSpc>
                          <a:spcPct val="115000"/>
                        </a:lnSpc>
                        <a:spcAft>
                          <a:spcPts val="1000"/>
                        </a:spcAft>
                      </a:pPr>
                      <a:r>
                        <a:rPr lang="fr-FR" sz="1400" b="1" dirty="0">
                          <a:effectLst/>
                        </a:rPr>
                        <a:t>15133</a:t>
                      </a:r>
                      <a:endParaRPr lang="fr-FR" sz="1400" b="1" dirty="0">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a:effectLst/>
                        </a:rPr>
                        <a:t>136</a:t>
                      </a:r>
                      <a:endParaRPr lang="fr-FR" sz="1400" b="1">
                        <a:effectLst/>
                        <a:latin typeface="Calibri"/>
                        <a:ea typeface="Times New Roman"/>
                        <a:cs typeface="Arial"/>
                      </a:endParaRPr>
                    </a:p>
                  </a:txBody>
                  <a:tcPr marL="68580" marR="68580" marT="0" marB="0" anchor="ctr"/>
                </a:tc>
              </a:tr>
              <a:tr h="369771">
                <a:tc>
                  <a:txBody>
                    <a:bodyPr/>
                    <a:lstStyle/>
                    <a:p>
                      <a:pPr algn="l">
                        <a:lnSpc>
                          <a:spcPct val="115000"/>
                        </a:lnSpc>
                        <a:spcAft>
                          <a:spcPts val="1000"/>
                        </a:spcAft>
                      </a:pPr>
                      <a:r>
                        <a:rPr lang="fr-FR" sz="1400" b="1" dirty="0">
                          <a:effectLst/>
                        </a:rPr>
                        <a:t>4- Secteur de la plaine</a:t>
                      </a:r>
                      <a:endParaRPr lang="fr-FR" sz="1400" b="1" dirty="0">
                        <a:effectLst/>
                        <a:latin typeface="Calibri"/>
                        <a:ea typeface="Times New Roman"/>
                        <a:cs typeface="Arial"/>
                      </a:endParaRPr>
                    </a:p>
                  </a:txBody>
                  <a:tcPr marL="68580" marR="68580" marT="0" marB="0"/>
                </a:tc>
                <a:tc>
                  <a:txBody>
                    <a:bodyPr/>
                    <a:lstStyle/>
                    <a:p>
                      <a:pPr algn="ctr">
                        <a:lnSpc>
                          <a:spcPct val="115000"/>
                        </a:lnSpc>
                        <a:spcAft>
                          <a:spcPts val="1000"/>
                        </a:spcAft>
                      </a:pPr>
                      <a:r>
                        <a:rPr lang="fr-FR" sz="1400" b="1" dirty="0" smtClean="0">
                          <a:effectLst/>
                        </a:rPr>
                        <a:t>37771</a:t>
                      </a:r>
                      <a:endParaRPr lang="fr-FR" sz="1400" b="1" dirty="0">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dirty="0" smtClean="0">
                          <a:effectLst/>
                        </a:rPr>
                        <a:t>337</a:t>
                      </a:r>
                      <a:endParaRPr lang="fr-FR" sz="1400" b="1" dirty="0">
                        <a:effectLst/>
                        <a:latin typeface="Calibri"/>
                        <a:ea typeface="Times New Roman"/>
                        <a:cs typeface="Arial"/>
                      </a:endParaRPr>
                    </a:p>
                  </a:txBody>
                  <a:tcPr marL="68580" marR="68580" marT="0" marB="0" anchor="ctr"/>
                </a:tc>
              </a:tr>
              <a:tr h="286011">
                <a:tc>
                  <a:txBody>
                    <a:bodyPr/>
                    <a:lstStyle/>
                    <a:p>
                      <a:pPr algn="l">
                        <a:lnSpc>
                          <a:spcPct val="115000"/>
                        </a:lnSpc>
                        <a:spcAft>
                          <a:spcPts val="1000"/>
                        </a:spcAft>
                      </a:pPr>
                      <a:r>
                        <a:rPr lang="fr-FR" sz="1400" b="1" dirty="0" smtClean="0">
                          <a:effectLst/>
                        </a:rPr>
                        <a:t>5- </a:t>
                      </a:r>
                      <a:r>
                        <a:rPr lang="fr-FR" sz="1400" b="1" dirty="0">
                          <a:effectLst/>
                        </a:rPr>
                        <a:t>Ighil Ouazzoug</a:t>
                      </a:r>
                      <a:endParaRPr lang="fr-FR" sz="1400" b="1" dirty="0">
                        <a:effectLst/>
                        <a:latin typeface="Calibri"/>
                        <a:ea typeface="Times New Roman"/>
                        <a:cs typeface="Arial"/>
                      </a:endParaRPr>
                    </a:p>
                  </a:txBody>
                  <a:tcPr marL="68580" marR="68580" marT="0" marB="0"/>
                </a:tc>
                <a:tc>
                  <a:txBody>
                    <a:bodyPr/>
                    <a:lstStyle/>
                    <a:p>
                      <a:pPr algn="ctr">
                        <a:lnSpc>
                          <a:spcPct val="115000"/>
                        </a:lnSpc>
                        <a:spcAft>
                          <a:spcPts val="1000"/>
                        </a:spcAft>
                      </a:pPr>
                      <a:r>
                        <a:rPr lang="fr-FR" sz="1400" b="1" dirty="0">
                          <a:effectLst/>
                        </a:rPr>
                        <a:t>24535</a:t>
                      </a:r>
                      <a:endParaRPr lang="fr-FR" sz="1400" b="1" dirty="0">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dirty="0">
                          <a:effectLst/>
                        </a:rPr>
                        <a:t>186</a:t>
                      </a:r>
                      <a:endParaRPr lang="fr-FR" sz="1400" b="1" dirty="0">
                        <a:effectLst/>
                        <a:latin typeface="Calibri"/>
                        <a:ea typeface="Times New Roman"/>
                        <a:cs typeface="Arial"/>
                      </a:endParaRPr>
                    </a:p>
                  </a:txBody>
                  <a:tcPr marL="68580" marR="68580" marT="0" marB="0" anchor="ctr"/>
                </a:tc>
              </a:tr>
              <a:tr h="286011">
                <a:tc>
                  <a:txBody>
                    <a:bodyPr/>
                    <a:lstStyle/>
                    <a:p>
                      <a:pPr algn="l">
                        <a:lnSpc>
                          <a:spcPct val="115000"/>
                        </a:lnSpc>
                        <a:spcAft>
                          <a:spcPts val="1000"/>
                        </a:spcAft>
                      </a:pPr>
                      <a:r>
                        <a:rPr lang="fr-FR" sz="1400" b="1" dirty="0" smtClean="0">
                          <a:effectLst/>
                        </a:rPr>
                        <a:t>6- </a:t>
                      </a:r>
                      <a:r>
                        <a:rPr lang="fr-FR" sz="1400" b="1" dirty="0">
                          <a:effectLst/>
                        </a:rPr>
                        <a:t>Ihaddaden</a:t>
                      </a:r>
                      <a:endParaRPr lang="fr-FR" sz="1400" b="1" dirty="0">
                        <a:effectLst/>
                        <a:latin typeface="Calibri"/>
                        <a:ea typeface="Times New Roman"/>
                        <a:cs typeface="Arial"/>
                      </a:endParaRPr>
                    </a:p>
                  </a:txBody>
                  <a:tcPr marL="68580" marR="68580" marT="0" marB="0"/>
                </a:tc>
                <a:tc>
                  <a:txBody>
                    <a:bodyPr/>
                    <a:lstStyle/>
                    <a:p>
                      <a:pPr algn="ctr">
                        <a:lnSpc>
                          <a:spcPct val="115000"/>
                        </a:lnSpc>
                        <a:spcAft>
                          <a:spcPts val="1000"/>
                        </a:spcAft>
                      </a:pPr>
                      <a:r>
                        <a:rPr lang="fr-FR" sz="1400" b="1">
                          <a:effectLst/>
                        </a:rPr>
                        <a:t>27707</a:t>
                      </a:r>
                      <a:endParaRPr lang="fr-FR" sz="1400" b="1">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dirty="0">
                          <a:effectLst/>
                        </a:rPr>
                        <a:t>113</a:t>
                      </a:r>
                      <a:endParaRPr lang="fr-FR" sz="1400" b="1" dirty="0">
                        <a:effectLst/>
                        <a:latin typeface="Calibri"/>
                        <a:ea typeface="Times New Roman"/>
                        <a:cs typeface="Arial"/>
                      </a:endParaRPr>
                    </a:p>
                  </a:txBody>
                  <a:tcPr marL="68580" marR="68580" marT="0" marB="0" anchor="ctr"/>
                </a:tc>
              </a:tr>
              <a:tr h="286011">
                <a:tc>
                  <a:txBody>
                    <a:bodyPr/>
                    <a:lstStyle/>
                    <a:p>
                      <a:pPr algn="l">
                        <a:lnSpc>
                          <a:spcPct val="115000"/>
                        </a:lnSpc>
                        <a:spcAft>
                          <a:spcPts val="1000"/>
                        </a:spcAft>
                      </a:pPr>
                      <a:r>
                        <a:rPr lang="fr-FR" sz="1400" b="1" dirty="0" smtClean="0">
                          <a:effectLst/>
                        </a:rPr>
                        <a:t>7- </a:t>
                      </a:r>
                      <a:r>
                        <a:rPr lang="fr-FR" sz="1400" b="1" dirty="0">
                          <a:effectLst/>
                        </a:rPr>
                        <a:t>Terga Ouzemour</a:t>
                      </a:r>
                      <a:endParaRPr lang="fr-FR" sz="1400" b="1" dirty="0">
                        <a:effectLst/>
                        <a:latin typeface="Calibri"/>
                        <a:ea typeface="Times New Roman"/>
                        <a:cs typeface="Arial"/>
                      </a:endParaRPr>
                    </a:p>
                  </a:txBody>
                  <a:tcPr marL="68580" marR="68580" marT="0" marB="0"/>
                </a:tc>
                <a:tc>
                  <a:txBody>
                    <a:bodyPr/>
                    <a:lstStyle/>
                    <a:p>
                      <a:pPr algn="ctr">
                        <a:lnSpc>
                          <a:spcPct val="115000"/>
                        </a:lnSpc>
                        <a:spcAft>
                          <a:spcPts val="1000"/>
                        </a:spcAft>
                      </a:pPr>
                      <a:r>
                        <a:rPr lang="fr-FR" sz="1400" b="1">
                          <a:effectLst/>
                        </a:rPr>
                        <a:t>19362</a:t>
                      </a:r>
                      <a:endParaRPr lang="fr-FR" sz="1400" b="1">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dirty="0">
                          <a:effectLst/>
                        </a:rPr>
                        <a:t>229</a:t>
                      </a:r>
                      <a:endParaRPr lang="fr-FR" sz="1400" b="1" dirty="0">
                        <a:effectLst/>
                        <a:latin typeface="Calibri"/>
                        <a:ea typeface="Times New Roman"/>
                        <a:cs typeface="Arial"/>
                      </a:endParaRPr>
                    </a:p>
                  </a:txBody>
                  <a:tcPr marL="68580" marR="68580" marT="0" marB="0" anchor="ctr"/>
                </a:tc>
              </a:tr>
              <a:tr h="181821">
                <a:tc>
                  <a:txBody>
                    <a:bodyPr/>
                    <a:lstStyle/>
                    <a:p>
                      <a:pPr algn="l">
                        <a:lnSpc>
                          <a:spcPct val="115000"/>
                        </a:lnSpc>
                        <a:spcAft>
                          <a:spcPts val="1000"/>
                        </a:spcAft>
                      </a:pPr>
                      <a:r>
                        <a:rPr lang="fr-FR" sz="1400" b="1" dirty="0" smtClean="0">
                          <a:effectLst/>
                        </a:rPr>
                        <a:t>8-Iryahene</a:t>
                      </a:r>
                      <a:endParaRPr lang="fr-FR" sz="1400" b="1" dirty="0">
                        <a:effectLst/>
                        <a:latin typeface="Calibri"/>
                        <a:ea typeface="Times New Roman"/>
                        <a:cs typeface="Arial"/>
                      </a:endParaRPr>
                    </a:p>
                  </a:txBody>
                  <a:tcPr marL="68580" marR="68580" marT="0" marB="0"/>
                </a:tc>
                <a:tc>
                  <a:txBody>
                    <a:bodyPr/>
                    <a:lstStyle/>
                    <a:p>
                      <a:pPr algn="ctr">
                        <a:lnSpc>
                          <a:spcPct val="115000"/>
                        </a:lnSpc>
                        <a:spcAft>
                          <a:spcPts val="1000"/>
                        </a:spcAft>
                      </a:pPr>
                      <a:r>
                        <a:rPr lang="fr-FR" sz="1400" b="1">
                          <a:effectLst/>
                        </a:rPr>
                        <a:t>2771</a:t>
                      </a:r>
                      <a:endParaRPr lang="fr-FR" sz="1400" b="1">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dirty="0">
                          <a:effectLst/>
                        </a:rPr>
                        <a:t>213</a:t>
                      </a:r>
                      <a:endParaRPr lang="fr-FR" sz="1400" b="1" dirty="0">
                        <a:effectLst/>
                        <a:latin typeface="Calibri"/>
                        <a:ea typeface="Times New Roman"/>
                        <a:cs typeface="Arial"/>
                      </a:endParaRPr>
                    </a:p>
                  </a:txBody>
                  <a:tcPr marL="68580" marR="68580" marT="0" marB="0" anchor="ctr"/>
                </a:tc>
              </a:tr>
              <a:tr h="181821">
                <a:tc>
                  <a:txBody>
                    <a:bodyPr/>
                    <a:lstStyle/>
                    <a:p>
                      <a:pPr algn="l">
                        <a:lnSpc>
                          <a:spcPct val="115000"/>
                        </a:lnSpc>
                        <a:spcAft>
                          <a:spcPts val="1000"/>
                        </a:spcAft>
                      </a:pPr>
                      <a:r>
                        <a:rPr lang="fr-FR" sz="1400" b="1" dirty="0" smtClean="0">
                          <a:effectLst/>
                          <a:latin typeface="+mj-lt"/>
                          <a:ea typeface="Times New Roman"/>
                          <a:cs typeface="Arial"/>
                        </a:rPr>
                        <a:t>9-quartier</a:t>
                      </a:r>
                      <a:r>
                        <a:rPr lang="fr-FR" sz="1400" b="1" baseline="0" dirty="0" smtClean="0">
                          <a:effectLst/>
                          <a:latin typeface="+mj-lt"/>
                          <a:ea typeface="Times New Roman"/>
                          <a:cs typeface="Arial"/>
                        </a:rPr>
                        <a:t> du port</a:t>
                      </a:r>
                      <a:endParaRPr lang="fr-FR" sz="1400" b="1" dirty="0">
                        <a:effectLst/>
                        <a:latin typeface="+mj-lt"/>
                        <a:ea typeface="Times New Roman"/>
                        <a:cs typeface="Arial"/>
                      </a:endParaRPr>
                    </a:p>
                  </a:txBody>
                  <a:tcPr marL="68580" marR="68580" marT="0" marB="0"/>
                </a:tc>
                <a:tc>
                  <a:txBody>
                    <a:bodyPr/>
                    <a:lstStyle/>
                    <a:p>
                      <a:pPr algn="ctr">
                        <a:lnSpc>
                          <a:spcPct val="115000"/>
                        </a:lnSpc>
                        <a:spcAft>
                          <a:spcPts val="1000"/>
                        </a:spcAft>
                      </a:pPr>
                      <a:r>
                        <a:rPr lang="fr-FR" sz="1400" b="1" dirty="0" smtClean="0">
                          <a:effectLst/>
                          <a:latin typeface="Calibri"/>
                          <a:ea typeface="Times New Roman"/>
                          <a:cs typeface="Arial"/>
                        </a:rPr>
                        <a:t>-</a:t>
                      </a:r>
                      <a:endParaRPr lang="fr-FR" sz="1400" b="1" dirty="0">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dirty="0" smtClean="0">
                          <a:effectLst/>
                          <a:latin typeface="+mn-lt"/>
                          <a:ea typeface="Times New Roman"/>
                          <a:cs typeface="Arial"/>
                        </a:rPr>
                        <a:t>245</a:t>
                      </a:r>
                      <a:endParaRPr lang="fr-FR" sz="1400" b="1" dirty="0">
                        <a:effectLst/>
                        <a:latin typeface="+mn-lt"/>
                        <a:ea typeface="Times New Roman"/>
                        <a:cs typeface="Arial"/>
                      </a:endParaRPr>
                    </a:p>
                  </a:txBody>
                  <a:tcPr marL="68580" marR="68580" marT="0" marB="0" anchor="ctr"/>
                </a:tc>
              </a:tr>
              <a:tr h="294863">
                <a:tc>
                  <a:txBody>
                    <a:bodyPr/>
                    <a:lstStyle/>
                    <a:p>
                      <a:pPr algn="l">
                        <a:lnSpc>
                          <a:spcPct val="115000"/>
                        </a:lnSpc>
                        <a:spcAft>
                          <a:spcPts val="1000"/>
                        </a:spcAft>
                      </a:pPr>
                      <a:r>
                        <a:rPr lang="fr-FR" sz="1400" b="1">
                          <a:effectLst/>
                        </a:rPr>
                        <a:t>Totale </a:t>
                      </a:r>
                      <a:endParaRPr lang="fr-FR" sz="1400" b="1">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dirty="0">
                          <a:effectLst/>
                        </a:rPr>
                        <a:t>177 460 </a:t>
                      </a:r>
                      <a:endParaRPr lang="fr-FR" sz="1400" b="1" dirty="0">
                        <a:effectLst/>
                        <a:latin typeface="Calibri"/>
                        <a:ea typeface="Times New Roman"/>
                        <a:cs typeface="Arial"/>
                      </a:endParaRPr>
                    </a:p>
                  </a:txBody>
                  <a:tcPr marL="68580" marR="68580" marT="0" marB="0" anchor="ctr"/>
                </a:tc>
                <a:tc>
                  <a:txBody>
                    <a:bodyPr/>
                    <a:lstStyle/>
                    <a:p>
                      <a:pPr algn="ctr">
                        <a:lnSpc>
                          <a:spcPct val="115000"/>
                        </a:lnSpc>
                        <a:spcAft>
                          <a:spcPts val="1000"/>
                        </a:spcAft>
                      </a:pPr>
                      <a:r>
                        <a:rPr lang="fr-FR" sz="1400" b="1" dirty="0">
                          <a:effectLst/>
                        </a:rPr>
                        <a:t>2026</a:t>
                      </a:r>
                      <a:endParaRPr lang="fr-FR" sz="1400" b="1" dirty="0">
                        <a:effectLst/>
                        <a:latin typeface="Calibri"/>
                        <a:ea typeface="Times New Roman"/>
                        <a:cs typeface="Arial"/>
                      </a:endParaRPr>
                    </a:p>
                  </a:txBody>
                  <a:tcPr marL="68580" marR="68580" marT="0" marB="0" anchor="ctr"/>
                </a:tc>
              </a:tr>
            </a:tbl>
          </a:graphicData>
        </a:graphic>
      </p:graphicFrame>
      <p:sp>
        <p:nvSpPr>
          <p:cNvPr id="8" name="ZoneTexte 7"/>
          <p:cNvSpPr txBox="1"/>
          <p:nvPr/>
        </p:nvSpPr>
        <p:spPr>
          <a:xfrm>
            <a:off x="433615" y="1037771"/>
            <a:ext cx="8618945" cy="1200329"/>
          </a:xfrm>
          <a:prstGeom prst="rect">
            <a:avLst/>
          </a:prstGeom>
          <a:noFill/>
        </p:spPr>
        <p:txBody>
          <a:bodyPr wrap="square" rtlCol="0">
            <a:spAutoFit/>
          </a:bodyPr>
          <a:lstStyle/>
          <a:p>
            <a:pPr algn="just"/>
            <a:r>
              <a:rPr lang="fr-FR" dirty="0" smtClean="0"/>
              <a:t>La lecture du tableau nous a permis de constater que la population de bougie se concentre dans le quartier de la plaine et ça pour divers raison comme la concentration du logement collectif et du fait que la zone est bien desservie en matière d’équipement. </a:t>
            </a:r>
            <a:endParaRPr lang="fr-FR" dirty="0"/>
          </a:p>
        </p:txBody>
      </p:sp>
    </p:spTree>
    <p:extLst>
      <p:ext uri="{BB962C8B-B14F-4D97-AF65-F5344CB8AC3E}">
        <p14:creationId xmlns:p14="http://schemas.microsoft.com/office/powerpoint/2010/main" xmlns="" val="17116630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an vers le bas 3"/>
          <p:cNvSpPr/>
          <p:nvPr/>
        </p:nvSpPr>
        <p:spPr>
          <a:xfrm>
            <a:off x="429415" y="1124744"/>
            <a:ext cx="8316416" cy="3672408"/>
          </a:xfrm>
          <a:prstGeom prst="ribb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 name="Rectangle 5"/>
          <p:cNvSpPr/>
          <p:nvPr/>
        </p:nvSpPr>
        <p:spPr>
          <a:xfrm>
            <a:off x="2136016" y="2492896"/>
            <a:ext cx="4943981" cy="1508105"/>
          </a:xfrm>
          <a:prstGeom prst="rect">
            <a:avLst/>
          </a:prstGeom>
        </p:spPr>
        <p:txBody>
          <a:bodyPr wrap="none">
            <a:spAutoFit/>
          </a:bodyPr>
          <a:lstStyle/>
          <a:p>
            <a:pPr marL="342900" lvl="0" indent="-342900" algn="ctr">
              <a:lnSpc>
                <a:spcPct val="115000"/>
              </a:lnSpc>
              <a:buClr>
                <a:srgbClr val="0070C0"/>
              </a:buClr>
              <a:buSzPts val="1800"/>
              <a:buFont typeface="Wingdings"/>
              <a:buChar char=""/>
            </a:pPr>
            <a:r>
              <a:rPr lang="fr-FR" sz="4000" b="1" dirty="0" smtClean="0">
                <a:solidFill>
                  <a:prstClr val="black"/>
                </a:solidFill>
                <a:latin typeface="Baskerville Old Face" pitchFamily="18" charset="0"/>
                <a:ea typeface="Calibri"/>
                <a:cs typeface="Arial"/>
              </a:rPr>
              <a:t>Description du cadre </a:t>
            </a:r>
          </a:p>
          <a:p>
            <a:pPr marL="342900" lvl="0" indent="-342900" algn="ctr">
              <a:lnSpc>
                <a:spcPct val="115000"/>
              </a:lnSpc>
              <a:buClr>
                <a:srgbClr val="0070C0"/>
              </a:buClr>
              <a:buSzPts val="1800"/>
              <a:buFont typeface="Wingdings"/>
              <a:buChar char=""/>
            </a:pPr>
            <a:r>
              <a:rPr lang="fr-FR" sz="4000" b="1" dirty="0" smtClean="0">
                <a:solidFill>
                  <a:prstClr val="black"/>
                </a:solidFill>
                <a:latin typeface="Baskerville Old Face" pitchFamily="18" charset="0"/>
                <a:ea typeface="Calibri"/>
                <a:cs typeface="Arial"/>
              </a:rPr>
              <a:t>Urbanistique</a:t>
            </a:r>
            <a:r>
              <a:rPr lang="fr-FR" sz="4000" b="1" dirty="0">
                <a:solidFill>
                  <a:prstClr val="black"/>
                </a:solidFill>
                <a:latin typeface="Baskerville Old Face" pitchFamily="18" charset="0"/>
                <a:ea typeface="Calibri"/>
                <a:cs typeface="Arial"/>
              </a:rPr>
              <a:t> :</a:t>
            </a:r>
          </a:p>
        </p:txBody>
      </p:sp>
    </p:spTree>
    <p:extLst>
      <p:ext uri="{BB962C8B-B14F-4D97-AF65-F5344CB8AC3E}">
        <p14:creationId xmlns:p14="http://schemas.microsoft.com/office/powerpoint/2010/main" xmlns="" val="20885879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carte phenicienne 1"/>
          <p:cNvPicPr/>
          <p:nvPr/>
        </p:nvPicPr>
        <p:blipFill>
          <a:blip r:embed="rId2" cstate="print"/>
          <a:srcRect/>
          <a:stretch>
            <a:fillRect/>
          </a:stretch>
        </p:blipFill>
        <p:spPr bwMode="auto">
          <a:xfrm>
            <a:off x="5000628" y="1571612"/>
            <a:ext cx="3911112" cy="4643470"/>
          </a:xfrm>
          <a:prstGeom prst="rect">
            <a:avLst/>
          </a:prstGeom>
          <a:noFill/>
          <a:ln w="9525">
            <a:noFill/>
            <a:miter lim="800000"/>
            <a:headEnd/>
            <a:tailEnd/>
          </a:ln>
        </p:spPr>
      </p:pic>
      <p:sp>
        <p:nvSpPr>
          <p:cNvPr id="7" name="Text Box 24"/>
          <p:cNvSpPr txBox="1">
            <a:spLocks noChangeArrowheads="1"/>
          </p:cNvSpPr>
          <p:nvPr/>
        </p:nvSpPr>
        <p:spPr bwMode="auto">
          <a:xfrm>
            <a:off x="428596" y="2822810"/>
            <a:ext cx="4357718" cy="1943373"/>
          </a:xfrm>
          <a:prstGeom prst="rect">
            <a:avLst/>
          </a:prstGeom>
          <a:noFill/>
          <a:ln w="9525">
            <a:solidFill>
              <a:schemeClr val="tx1"/>
            </a:solidFill>
            <a:miter lim="800000"/>
            <a:headEnd/>
            <a:tailEnd/>
          </a:ln>
          <a:effectLst/>
        </p:spPr>
        <p:txBody>
          <a:bodyPr wrap="square" lIns="65298" tIns="32649" rIns="65298" bIns="32649">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51931" eaLnBrk="0" hangingPunct="0">
              <a:spcBef>
                <a:spcPct val="50000"/>
              </a:spcBef>
            </a:pPr>
            <a:endParaRPr lang="fr-FR" sz="1200" dirty="0" smtClean="0">
              <a:latin typeface="Times New Roman" pitchFamily="18" charset="0"/>
              <a:cs typeface="Times New Roman" pitchFamily="18" charset="0"/>
            </a:endParaRPr>
          </a:p>
          <a:p>
            <a:pPr defTabSz="651931" eaLnBrk="0" hangingPunct="0">
              <a:spcBef>
                <a:spcPct val="50000"/>
              </a:spcBef>
            </a:pPr>
            <a:r>
              <a:rPr lang="fr-FR" sz="2000" dirty="0" smtClean="0">
                <a:latin typeface="Times New Roman" pitchFamily="18" charset="0"/>
                <a:cs typeface="Times New Roman" pitchFamily="18" charset="0"/>
              </a:rPr>
              <a:t>Cette période établissement </a:t>
            </a:r>
            <a:r>
              <a:rPr lang="fr-FR" sz="2000" dirty="0">
                <a:latin typeface="Times New Roman" pitchFamily="18" charset="0"/>
                <a:cs typeface="Times New Roman" pitchFamily="18" charset="0"/>
              </a:rPr>
              <a:t>est marqué par le concept de </a:t>
            </a:r>
            <a:r>
              <a:rPr lang="fr-FR" sz="2000" b="1" dirty="0">
                <a:latin typeface="Times New Roman" pitchFamily="18" charset="0"/>
                <a:cs typeface="Times New Roman" pitchFamily="18" charset="0"/>
              </a:rPr>
              <a:t>trame </a:t>
            </a:r>
            <a:r>
              <a:rPr lang="fr-FR" sz="2000" b="1" dirty="0" smtClean="0">
                <a:latin typeface="Times New Roman" pitchFamily="18" charset="0"/>
                <a:cs typeface="Times New Roman" pitchFamily="18" charset="0"/>
              </a:rPr>
              <a:t>littorale </a:t>
            </a:r>
            <a:r>
              <a:rPr lang="fr-FR" sz="2000" dirty="0">
                <a:latin typeface="Times New Roman" pitchFamily="18" charset="0"/>
                <a:cs typeface="Times New Roman" pitchFamily="18" charset="0"/>
              </a:rPr>
              <a:t>défini par </a:t>
            </a:r>
            <a:r>
              <a:rPr lang="fr-FR" sz="2000" dirty="0" smtClean="0">
                <a:latin typeface="Times New Roman" pitchFamily="18" charset="0"/>
                <a:cs typeface="Times New Roman" pitchFamily="18" charset="0"/>
              </a:rPr>
              <a:t>des intervalles de temps régulier qui correspondait à la localisation des comptoirs.</a:t>
            </a:r>
            <a:endParaRPr lang="fr-FR" sz="2000" dirty="0">
              <a:latin typeface="Times New Roman" pitchFamily="18" charset="0"/>
              <a:cs typeface="Times New Roman" pitchFamily="18" charset="0"/>
            </a:endParaRPr>
          </a:p>
        </p:txBody>
      </p:sp>
      <p:sp>
        <p:nvSpPr>
          <p:cNvPr id="8" name="Rectangle 7"/>
          <p:cNvSpPr/>
          <p:nvPr/>
        </p:nvSpPr>
        <p:spPr>
          <a:xfrm>
            <a:off x="502839" y="2108430"/>
            <a:ext cx="4047903" cy="400110"/>
          </a:xfrm>
          <a:prstGeom prst="rect">
            <a:avLst/>
          </a:prstGeom>
        </p:spPr>
        <p:txBody>
          <a:bodyPr wrap="none">
            <a:spAutoFit/>
          </a:bodyPr>
          <a:lstStyle/>
          <a:p>
            <a:pPr lvl="0"/>
            <a:r>
              <a:rPr lang="fr-FR" sz="2000" b="1" u="sng" dirty="0" smtClean="0">
                <a:solidFill>
                  <a:srgbClr val="00B0F0"/>
                </a:solidFill>
              </a:rPr>
              <a:t>1)Les </a:t>
            </a:r>
            <a:r>
              <a:rPr lang="fr-FR" sz="2000" b="1" u="sng" dirty="0" err="1" smtClean="0">
                <a:solidFill>
                  <a:srgbClr val="00B0F0"/>
                </a:solidFill>
              </a:rPr>
              <a:t>pheniciens</a:t>
            </a:r>
            <a:r>
              <a:rPr lang="fr-FR" sz="2000" b="1" u="sng" dirty="0" smtClean="0">
                <a:solidFill>
                  <a:srgbClr val="00B0F0"/>
                </a:solidFill>
              </a:rPr>
              <a:t> </a:t>
            </a:r>
            <a:r>
              <a:rPr lang="fr-FR" sz="2000" u="sng" dirty="0" smtClean="0">
                <a:solidFill>
                  <a:srgbClr val="00B0F0"/>
                </a:solidFill>
              </a:rPr>
              <a:t> </a:t>
            </a:r>
            <a:r>
              <a:rPr lang="fr-FR" sz="2000" b="1" u="sng" dirty="0" smtClean="0">
                <a:solidFill>
                  <a:srgbClr val="00B0F0"/>
                </a:solidFill>
              </a:rPr>
              <a:t>(880 Av. JC), </a:t>
            </a:r>
            <a:endParaRPr lang="fr-FR" sz="2000" dirty="0">
              <a:solidFill>
                <a:srgbClr val="00B0F0"/>
              </a:solidFill>
            </a:endParaRPr>
          </a:p>
        </p:txBody>
      </p:sp>
      <p:sp>
        <p:nvSpPr>
          <p:cNvPr id="9" name="Rectangle 8"/>
          <p:cNvSpPr/>
          <p:nvPr/>
        </p:nvSpPr>
        <p:spPr>
          <a:xfrm>
            <a:off x="332279" y="1171502"/>
            <a:ext cx="3886000" cy="400110"/>
          </a:xfrm>
          <a:prstGeom prst="rect">
            <a:avLst/>
          </a:prstGeom>
        </p:spPr>
        <p:txBody>
          <a:bodyPr wrap="none">
            <a:spAutoFit/>
          </a:bodyPr>
          <a:lstStyle/>
          <a:p>
            <a:pPr lvl="0"/>
            <a:r>
              <a:rPr lang="fr-FR" sz="2000" b="1" u="sng" dirty="0" smtClean="0">
                <a:solidFill>
                  <a:srgbClr val="FF0000"/>
                </a:solidFill>
              </a:rPr>
              <a:t>I-Avant  l’urbanisme français </a:t>
            </a:r>
            <a:endParaRPr lang="fr-FR" sz="2000" dirty="0">
              <a:solidFill>
                <a:srgbClr val="FF0000"/>
              </a:solidFill>
            </a:endParaRPr>
          </a:p>
        </p:txBody>
      </p:sp>
      <p:sp>
        <p:nvSpPr>
          <p:cNvPr id="10" name="Organigramme : Délai 9"/>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1" name="ZoneTexte 10"/>
          <p:cNvSpPr txBox="1"/>
          <p:nvPr/>
        </p:nvSpPr>
        <p:spPr>
          <a:xfrm>
            <a:off x="3413464" y="178035"/>
            <a:ext cx="3366101" cy="338554"/>
          </a:xfrm>
          <a:prstGeom prst="rect">
            <a:avLst/>
          </a:prstGeom>
          <a:noFill/>
        </p:spPr>
        <p:txBody>
          <a:bodyPr wrap="square" rtlCol="0">
            <a:spAutoFit/>
          </a:bodyPr>
          <a:lstStyle/>
          <a:p>
            <a:r>
              <a:rPr lang="fr-FR" sz="1600" b="1" dirty="0" smtClean="0"/>
              <a:t>Etapes d’Evolution urbaine :</a:t>
            </a:r>
            <a:endParaRPr lang="fr-FR" sz="1600" dirty="0"/>
          </a:p>
        </p:txBody>
      </p:sp>
    </p:spTree>
    <p:extLst>
      <p:ext uri="{BB962C8B-B14F-4D97-AF65-F5344CB8AC3E}">
        <p14:creationId xmlns:p14="http://schemas.microsoft.com/office/powerpoint/2010/main" xmlns="" val="38463320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noChangeArrowheads="1"/>
          </p:cNvPicPr>
          <p:nvPr/>
        </p:nvPicPr>
        <p:blipFill>
          <a:blip r:embed="rId2"/>
          <a:srcRect b="30800"/>
          <a:stretch>
            <a:fillRect/>
          </a:stretch>
        </p:blipFill>
        <p:spPr bwMode="auto">
          <a:xfrm>
            <a:off x="5208195" y="3439610"/>
            <a:ext cx="3207387" cy="2851615"/>
          </a:xfrm>
          <a:prstGeom prst="rect">
            <a:avLst/>
          </a:prstGeom>
          <a:noFill/>
          <a:ln w="12700">
            <a:solidFill>
              <a:srgbClr val="000000"/>
            </a:solidFill>
            <a:miter lim="800000"/>
            <a:headEnd/>
            <a:tailEnd/>
          </a:ln>
        </p:spPr>
      </p:pic>
      <p:pic>
        <p:nvPicPr>
          <p:cNvPr id="6" name="Picture 5"/>
          <p:cNvPicPr>
            <a:picLocks noChangeAspect="1" noChangeArrowheads="1"/>
          </p:cNvPicPr>
          <p:nvPr/>
        </p:nvPicPr>
        <p:blipFill>
          <a:blip r:embed="rId3"/>
          <a:srcRect t="12711" r="-456" b="18089"/>
          <a:stretch>
            <a:fillRect/>
          </a:stretch>
        </p:blipFill>
        <p:spPr bwMode="auto">
          <a:xfrm>
            <a:off x="5208195" y="1037433"/>
            <a:ext cx="3222033" cy="2851615"/>
          </a:xfrm>
          <a:prstGeom prst="rect">
            <a:avLst/>
          </a:prstGeom>
          <a:noFill/>
          <a:ln w="12700">
            <a:solidFill>
              <a:srgbClr val="000000"/>
            </a:solidFill>
            <a:miter lim="800000"/>
            <a:headEnd/>
            <a:tailEnd/>
          </a:ln>
        </p:spPr>
      </p:pic>
      <p:sp>
        <p:nvSpPr>
          <p:cNvPr id="8" name="ZoneTexte 7"/>
          <p:cNvSpPr txBox="1"/>
          <p:nvPr/>
        </p:nvSpPr>
        <p:spPr>
          <a:xfrm>
            <a:off x="625095" y="1971756"/>
            <a:ext cx="4028792" cy="3139321"/>
          </a:xfrm>
          <a:prstGeom prst="rect">
            <a:avLst/>
          </a:prstGeom>
          <a:noFill/>
        </p:spPr>
        <p:txBody>
          <a:bodyPr wrap="square" rtlCol="0">
            <a:spAutoFit/>
          </a:bodyPr>
          <a:lstStyle/>
          <a:p>
            <a:r>
              <a:rPr lang="fr-FR" dirty="0" smtClean="0"/>
              <a:t>                 L époque romaine est caractérisé par:</a:t>
            </a:r>
          </a:p>
          <a:p>
            <a:pPr>
              <a:buFontTx/>
              <a:buChar char="-"/>
            </a:pPr>
            <a:r>
              <a:rPr lang="fr-FR" dirty="0" smtClean="0"/>
              <a:t>Le mur d'enceinte qui est percé de quatre portes .</a:t>
            </a:r>
          </a:p>
          <a:p>
            <a:pPr>
              <a:buFontTx/>
              <a:buChar char="-"/>
            </a:pPr>
            <a:r>
              <a:rPr lang="fr-FR" dirty="0" smtClean="0"/>
              <a:t>la construction d'édifices publics tels que les forums, temples, amphithéâtres.</a:t>
            </a:r>
          </a:p>
          <a:p>
            <a:r>
              <a:rPr lang="fr-FR" dirty="0" smtClean="0"/>
              <a:t>-les travaux hydrauliques (grandes citernes , aqueduc de 21 km de longueur amenant l'eau de Toudja)</a:t>
            </a:r>
            <a:endParaRPr lang="fr-FR" dirty="0"/>
          </a:p>
        </p:txBody>
      </p:sp>
      <p:sp>
        <p:nvSpPr>
          <p:cNvPr id="2" name="Rectangle 1"/>
          <p:cNvSpPr/>
          <p:nvPr/>
        </p:nvSpPr>
        <p:spPr>
          <a:xfrm>
            <a:off x="353491" y="1015830"/>
            <a:ext cx="4572000" cy="646331"/>
          </a:xfrm>
          <a:prstGeom prst="rect">
            <a:avLst/>
          </a:prstGeom>
        </p:spPr>
        <p:txBody>
          <a:bodyPr>
            <a:spAutoFit/>
          </a:bodyPr>
          <a:lstStyle/>
          <a:p>
            <a:pPr marL="342900" indent="-342900"/>
            <a:r>
              <a:rPr lang="fr-FR" b="1" dirty="0" smtClean="0">
                <a:solidFill>
                  <a:schemeClr val="bg2">
                    <a:lumMod val="50000"/>
                  </a:schemeClr>
                </a:solidFill>
              </a:rPr>
              <a:t>2)Epoque </a:t>
            </a:r>
            <a:r>
              <a:rPr lang="fr-FR" b="1" dirty="0">
                <a:solidFill>
                  <a:schemeClr val="bg2">
                    <a:lumMod val="50000"/>
                  </a:schemeClr>
                </a:solidFill>
              </a:rPr>
              <a:t>Romaine « SALDAE » : Vème (33 Av. JC )</a:t>
            </a:r>
          </a:p>
        </p:txBody>
      </p:sp>
      <p:sp>
        <p:nvSpPr>
          <p:cNvPr id="9" name="Organigramme : Délai 8"/>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0" name="ZoneTexte 9"/>
          <p:cNvSpPr txBox="1"/>
          <p:nvPr/>
        </p:nvSpPr>
        <p:spPr>
          <a:xfrm>
            <a:off x="3413464" y="178035"/>
            <a:ext cx="3366101" cy="338554"/>
          </a:xfrm>
          <a:prstGeom prst="rect">
            <a:avLst/>
          </a:prstGeom>
          <a:noFill/>
        </p:spPr>
        <p:txBody>
          <a:bodyPr wrap="square" rtlCol="0">
            <a:spAutoFit/>
          </a:bodyPr>
          <a:lstStyle/>
          <a:p>
            <a:r>
              <a:rPr lang="fr-FR" sz="1600" b="1" dirty="0" smtClean="0"/>
              <a:t>Etapes d’Evolution urbaine :</a:t>
            </a:r>
            <a:endParaRPr lang="fr-FR" sz="1600" dirty="0"/>
          </a:p>
        </p:txBody>
      </p:sp>
    </p:spTree>
    <p:extLst>
      <p:ext uri="{BB962C8B-B14F-4D97-AF65-F5344CB8AC3E}">
        <p14:creationId xmlns:p14="http://schemas.microsoft.com/office/powerpoint/2010/main" xmlns="" val="8473385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p:cNvSpPr txBox="1"/>
          <p:nvPr/>
        </p:nvSpPr>
        <p:spPr>
          <a:xfrm>
            <a:off x="498143" y="1605451"/>
            <a:ext cx="4347531" cy="646331"/>
          </a:xfrm>
          <a:prstGeom prst="rect">
            <a:avLst/>
          </a:prstGeom>
          <a:noFill/>
        </p:spPr>
        <p:txBody>
          <a:bodyPr wrap="square" rtlCol="0">
            <a:spAutoFit/>
          </a:bodyPr>
          <a:lstStyle/>
          <a:p>
            <a:r>
              <a:rPr lang="fr-FR" b="1" dirty="0" smtClean="0">
                <a:solidFill>
                  <a:schemeClr val="bg2">
                    <a:lumMod val="50000"/>
                  </a:schemeClr>
                </a:solidFill>
              </a:rPr>
              <a:t>3)Epoque </a:t>
            </a:r>
            <a:r>
              <a:rPr lang="fr-FR" b="1" dirty="0" err="1" smtClean="0">
                <a:solidFill>
                  <a:schemeClr val="bg2">
                    <a:lumMod val="50000"/>
                  </a:schemeClr>
                </a:solidFill>
              </a:rPr>
              <a:t>Hammadite</a:t>
            </a:r>
            <a:r>
              <a:rPr lang="fr-FR" b="1" dirty="0" smtClean="0">
                <a:solidFill>
                  <a:schemeClr val="bg2">
                    <a:lumMod val="50000"/>
                  </a:schemeClr>
                </a:solidFill>
              </a:rPr>
              <a:t> « NACERIA » : (1067- 1152)</a:t>
            </a:r>
            <a:endParaRPr lang="fr-FR" b="1" dirty="0">
              <a:solidFill>
                <a:schemeClr val="bg2">
                  <a:lumMod val="50000"/>
                </a:schemeClr>
              </a:solidFill>
            </a:endParaRPr>
          </a:p>
        </p:txBody>
      </p:sp>
      <p:grpSp>
        <p:nvGrpSpPr>
          <p:cNvPr id="6" name="Group 3"/>
          <p:cNvGrpSpPr>
            <a:grpSpLocks/>
          </p:cNvGrpSpPr>
          <p:nvPr/>
        </p:nvGrpSpPr>
        <p:grpSpPr bwMode="auto">
          <a:xfrm>
            <a:off x="5557379" y="1463273"/>
            <a:ext cx="2958825" cy="4746401"/>
            <a:chOff x="6031" y="-272"/>
            <a:chExt cx="7505" cy="21220"/>
          </a:xfrm>
        </p:grpSpPr>
        <p:grpSp>
          <p:nvGrpSpPr>
            <p:cNvPr id="10" name="Group 4"/>
            <p:cNvGrpSpPr>
              <a:grpSpLocks/>
            </p:cNvGrpSpPr>
            <p:nvPr/>
          </p:nvGrpSpPr>
          <p:grpSpPr bwMode="auto">
            <a:xfrm>
              <a:off x="6031" y="-272"/>
              <a:ext cx="7505" cy="21220"/>
              <a:chOff x="5831" y="-272"/>
              <a:chExt cx="7505" cy="21220"/>
            </a:xfrm>
          </p:grpSpPr>
          <p:pic>
            <p:nvPicPr>
              <p:cNvPr id="13" name="Picture 5"/>
              <p:cNvPicPr>
                <a:picLocks noChangeAspect="1" noChangeArrowheads="1"/>
              </p:cNvPicPr>
              <p:nvPr/>
            </p:nvPicPr>
            <p:blipFill>
              <a:blip r:embed="rId2"/>
              <a:srcRect l="1750" t="9818" r="1610" b="11090"/>
              <a:stretch>
                <a:fillRect/>
              </a:stretch>
            </p:blipFill>
            <p:spPr bwMode="auto">
              <a:xfrm>
                <a:off x="5836" y="-272"/>
                <a:ext cx="7500" cy="10609"/>
              </a:xfrm>
              <a:prstGeom prst="rect">
                <a:avLst/>
              </a:prstGeom>
              <a:noFill/>
              <a:ln w="12700">
                <a:solidFill>
                  <a:srgbClr val="000000"/>
                </a:solidFill>
                <a:miter lim="800000"/>
                <a:headEnd/>
                <a:tailEnd/>
              </a:ln>
            </p:spPr>
          </p:pic>
          <p:pic>
            <p:nvPicPr>
              <p:cNvPr id="14" name="Picture 6"/>
              <p:cNvPicPr>
                <a:picLocks noChangeAspect="1" noChangeArrowheads="1"/>
              </p:cNvPicPr>
              <p:nvPr/>
            </p:nvPicPr>
            <p:blipFill>
              <a:blip r:embed="rId3"/>
              <a:srcRect l="1959" t="6796" b="12918"/>
              <a:stretch>
                <a:fillRect/>
              </a:stretch>
            </p:blipFill>
            <p:spPr bwMode="auto">
              <a:xfrm>
                <a:off x="5831" y="10337"/>
                <a:ext cx="7505" cy="10611"/>
              </a:xfrm>
              <a:prstGeom prst="rect">
                <a:avLst/>
              </a:prstGeom>
              <a:noFill/>
              <a:ln w="12700">
                <a:solidFill>
                  <a:srgbClr val="000000"/>
                </a:solidFill>
                <a:miter lim="800000"/>
                <a:headEnd/>
                <a:tailEnd/>
              </a:ln>
            </p:spPr>
          </p:pic>
        </p:grpSp>
        <p:pic>
          <p:nvPicPr>
            <p:cNvPr id="11" name="Picture 7"/>
            <p:cNvPicPr>
              <a:picLocks noChangeAspect="1" noChangeArrowheads="1"/>
            </p:cNvPicPr>
            <p:nvPr/>
          </p:nvPicPr>
          <p:blipFill>
            <a:blip r:embed="rId4"/>
            <a:srcRect/>
            <a:stretch>
              <a:fillRect/>
            </a:stretch>
          </p:blipFill>
          <p:spPr bwMode="auto">
            <a:xfrm>
              <a:off x="11977" y="-272"/>
              <a:ext cx="1400" cy="1274"/>
            </a:xfrm>
            <a:prstGeom prst="rect">
              <a:avLst/>
            </a:prstGeom>
            <a:noFill/>
          </p:spPr>
        </p:pic>
      </p:grpSp>
      <p:sp>
        <p:nvSpPr>
          <p:cNvPr id="19" name="Rectangle 18"/>
          <p:cNvSpPr/>
          <p:nvPr/>
        </p:nvSpPr>
        <p:spPr>
          <a:xfrm>
            <a:off x="498143" y="2736844"/>
            <a:ext cx="4572000" cy="2585323"/>
          </a:xfrm>
          <a:prstGeom prst="rect">
            <a:avLst/>
          </a:prstGeom>
        </p:spPr>
        <p:txBody>
          <a:bodyPr>
            <a:spAutoFit/>
          </a:bodyPr>
          <a:lstStyle/>
          <a:p>
            <a:r>
              <a:rPr lang="fr-FR" dirty="0"/>
              <a:t> L époque </a:t>
            </a:r>
            <a:r>
              <a:rPr lang="fr-FR" dirty="0" err="1"/>
              <a:t>hammadite</a:t>
            </a:r>
            <a:r>
              <a:rPr lang="fr-FR" dirty="0"/>
              <a:t> est caractérisé par:</a:t>
            </a:r>
          </a:p>
          <a:p>
            <a:r>
              <a:rPr lang="fr-FR" dirty="0"/>
              <a:t>-L'élargissement de l'ancienne enceinte du coté Est et Nord.</a:t>
            </a:r>
          </a:p>
          <a:p>
            <a:r>
              <a:rPr lang="fr-FR" dirty="0"/>
              <a:t>-Le percement de l'enceinte par six portes reliées deux à deux par des parcours .</a:t>
            </a:r>
          </a:p>
          <a:p>
            <a:r>
              <a:rPr lang="fr-FR" dirty="0"/>
              <a:t>- Construction de palais qui occupent des emplacements stratégiques.</a:t>
            </a:r>
          </a:p>
        </p:txBody>
      </p:sp>
      <p:sp>
        <p:nvSpPr>
          <p:cNvPr id="12" name="Organigramme : Délai 11"/>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5" name="ZoneTexte 14"/>
          <p:cNvSpPr txBox="1"/>
          <p:nvPr/>
        </p:nvSpPr>
        <p:spPr>
          <a:xfrm>
            <a:off x="3413464" y="178035"/>
            <a:ext cx="3366101" cy="338554"/>
          </a:xfrm>
          <a:prstGeom prst="rect">
            <a:avLst/>
          </a:prstGeom>
          <a:noFill/>
        </p:spPr>
        <p:txBody>
          <a:bodyPr wrap="square" rtlCol="0">
            <a:spAutoFit/>
          </a:bodyPr>
          <a:lstStyle/>
          <a:p>
            <a:r>
              <a:rPr lang="fr-FR" sz="1600" b="1" dirty="0" smtClean="0"/>
              <a:t>Etapes d’Evolution urbaine :</a:t>
            </a:r>
            <a:endParaRPr lang="fr-FR" sz="1600" dirty="0"/>
          </a:p>
        </p:txBody>
      </p:sp>
    </p:spTree>
    <p:extLst>
      <p:ext uri="{BB962C8B-B14F-4D97-AF65-F5344CB8AC3E}">
        <p14:creationId xmlns:p14="http://schemas.microsoft.com/office/powerpoint/2010/main" xmlns="" val="24960980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a:srcRect t="6996" b="12440"/>
          <a:stretch>
            <a:fillRect/>
          </a:stretch>
        </p:blipFill>
        <p:spPr bwMode="auto">
          <a:xfrm>
            <a:off x="5336851" y="3757415"/>
            <a:ext cx="3062359" cy="2721479"/>
          </a:xfrm>
          <a:prstGeom prst="rect">
            <a:avLst/>
          </a:prstGeom>
          <a:noFill/>
          <a:ln w="12700">
            <a:solidFill>
              <a:srgbClr val="000000"/>
            </a:solidFill>
            <a:miter lim="800000"/>
            <a:headEnd/>
            <a:tailEnd/>
          </a:ln>
        </p:spPr>
      </p:pic>
      <p:pic>
        <p:nvPicPr>
          <p:cNvPr id="7" name="Picture 5"/>
          <p:cNvPicPr>
            <a:picLocks noChangeAspect="1" noChangeArrowheads="1"/>
          </p:cNvPicPr>
          <p:nvPr/>
        </p:nvPicPr>
        <p:blipFill>
          <a:blip r:embed="rId3"/>
          <a:srcRect t="4173" b="13911"/>
          <a:stretch>
            <a:fillRect/>
          </a:stretch>
        </p:blipFill>
        <p:spPr bwMode="auto">
          <a:xfrm>
            <a:off x="5336851" y="1034854"/>
            <a:ext cx="3062359" cy="2722562"/>
          </a:xfrm>
          <a:prstGeom prst="rect">
            <a:avLst/>
          </a:prstGeom>
          <a:noFill/>
          <a:ln w="12700">
            <a:solidFill>
              <a:srgbClr val="000000"/>
            </a:solidFill>
            <a:miter lim="800000"/>
            <a:headEnd/>
            <a:tailEnd/>
          </a:ln>
        </p:spPr>
      </p:pic>
      <p:pic>
        <p:nvPicPr>
          <p:cNvPr id="8" name="Picture 6"/>
          <p:cNvPicPr>
            <a:picLocks noChangeAspect="1" noChangeArrowheads="1"/>
          </p:cNvPicPr>
          <p:nvPr/>
        </p:nvPicPr>
        <p:blipFill>
          <a:blip r:embed="rId4"/>
          <a:srcRect/>
          <a:stretch>
            <a:fillRect/>
          </a:stretch>
        </p:blipFill>
        <p:spPr bwMode="auto">
          <a:xfrm>
            <a:off x="7667696" y="1034854"/>
            <a:ext cx="571336" cy="320285"/>
          </a:xfrm>
          <a:prstGeom prst="rect">
            <a:avLst/>
          </a:prstGeom>
          <a:noFill/>
        </p:spPr>
      </p:pic>
      <p:sp>
        <p:nvSpPr>
          <p:cNvPr id="9" name="Rectangle 8"/>
          <p:cNvSpPr/>
          <p:nvPr/>
        </p:nvSpPr>
        <p:spPr>
          <a:xfrm>
            <a:off x="492163" y="2396135"/>
            <a:ext cx="4572000" cy="2031325"/>
          </a:xfrm>
          <a:prstGeom prst="rect">
            <a:avLst/>
          </a:prstGeom>
        </p:spPr>
        <p:txBody>
          <a:bodyPr>
            <a:spAutoFit/>
          </a:bodyPr>
          <a:lstStyle/>
          <a:p>
            <a:r>
              <a:rPr lang="fr-FR" dirty="0"/>
              <a:t> -L'implantation espagnole se caractérise par la réduction du territoire de la ville   au moyen d'une nouvelle enceinte. Les quartiers situés au-delà sont ruinés. Les espagnoles restent bloqué à l'intérieur des limites qu’ils se sont fixés.</a:t>
            </a:r>
          </a:p>
        </p:txBody>
      </p:sp>
      <p:sp>
        <p:nvSpPr>
          <p:cNvPr id="10" name="ZoneTexte 9"/>
          <p:cNvSpPr txBox="1"/>
          <p:nvPr/>
        </p:nvSpPr>
        <p:spPr>
          <a:xfrm>
            <a:off x="492163" y="1393706"/>
            <a:ext cx="4572000" cy="1015663"/>
          </a:xfrm>
          <a:prstGeom prst="rect">
            <a:avLst/>
          </a:prstGeom>
          <a:noFill/>
        </p:spPr>
        <p:txBody>
          <a:bodyPr wrap="square" rtlCol="0">
            <a:spAutoFit/>
          </a:bodyPr>
          <a:lstStyle/>
          <a:p>
            <a:r>
              <a:rPr lang="fr-FR" sz="2000" b="1" dirty="0" smtClean="0">
                <a:solidFill>
                  <a:schemeClr val="bg2">
                    <a:lumMod val="50000"/>
                  </a:schemeClr>
                </a:solidFill>
              </a:rPr>
              <a:t>4)Epoque Espagnole « BUGGIA » : (1509- 1555)</a:t>
            </a:r>
          </a:p>
          <a:p>
            <a:endParaRPr lang="fr-FR" sz="2000" dirty="0"/>
          </a:p>
        </p:txBody>
      </p:sp>
      <p:sp>
        <p:nvSpPr>
          <p:cNvPr id="11" name="Organigramme : Délai 10"/>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2" name="ZoneTexte 11"/>
          <p:cNvSpPr txBox="1"/>
          <p:nvPr/>
        </p:nvSpPr>
        <p:spPr>
          <a:xfrm>
            <a:off x="3413464" y="178035"/>
            <a:ext cx="3366101" cy="338554"/>
          </a:xfrm>
          <a:prstGeom prst="rect">
            <a:avLst/>
          </a:prstGeom>
          <a:noFill/>
        </p:spPr>
        <p:txBody>
          <a:bodyPr wrap="square" rtlCol="0">
            <a:spAutoFit/>
          </a:bodyPr>
          <a:lstStyle/>
          <a:p>
            <a:r>
              <a:rPr lang="fr-FR" sz="1600" b="1" dirty="0" smtClean="0"/>
              <a:t>Etapes d’Evolution urbaine :</a:t>
            </a:r>
            <a:endParaRPr lang="fr-FR" sz="1600" dirty="0"/>
          </a:p>
        </p:txBody>
      </p:sp>
    </p:spTree>
    <p:extLst>
      <p:ext uri="{BB962C8B-B14F-4D97-AF65-F5344CB8AC3E}">
        <p14:creationId xmlns:p14="http://schemas.microsoft.com/office/powerpoint/2010/main" xmlns="" val="547989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2"/>
          <a:srcRect t="6996" b="12440"/>
          <a:stretch>
            <a:fillRect/>
          </a:stretch>
        </p:blipFill>
        <p:spPr bwMode="auto">
          <a:xfrm>
            <a:off x="5430255" y="3474402"/>
            <a:ext cx="3009914" cy="2871177"/>
          </a:xfrm>
          <a:prstGeom prst="rect">
            <a:avLst/>
          </a:prstGeom>
          <a:noFill/>
          <a:ln w="12700">
            <a:solidFill>
              <a:srgbClr val="000000"/>
            </a:solidFill>
            <a:miter lim="800000"/>
            <a:headEnd/>
            <a:tailEnd/>
          </a:ln>
        </p:spPr>
      </p:pic>
      <p:pic>
        <p:nvPicPr>
          <p:cNvPr id="7" name="Picture 6"/>
          <p:cNvPicPr>
            <a:picLocks noChangeAspect="1" noChangeArrowheads="1"/>
          </p:cNvPicPr>
          <p:nvPr/>
        </p:nvPicPr>
        <p:blipFill>
          <a:blip r:embed="rId3"/>
          <a:srcRect t="6996" b="11011"/>
          <a:stretch>
            <a:fillRect/>
          </a:stretch>
        </p:blipFill>
        <p:spPr bwMode="auto">
          <a:xfrm>
            <a:off x="5430255" y="962784"/>
            <a:ext cx="3009913" cy="2871177"/>
          </a:xfrm>
          <a:prstGeom prst="rect">
            <a:avLst/>
          </a:prstGeom>
          <a:noFill/>
          <a:ln w="12700">
            <a:solidFill>
              <a:srgbClr val="000000"/>
            </a:solidFill>
            <a:miter lim="800000"/>
            <a:headEnd/>
            <a:tailEnd/>
          </a:ln>
        </p:spPr>
      </p:pic>
      <p:pic>
        <p:nvPicPr>
          <p:cNvPr id="8" name="Picture 7"/>
          <p:cNvPicPr>
            <a:picLocks noChangeAspect="1" noChangeArrowheads="1"/>
          </p:cNvPicPr>
          <p:nvPr/>
        </p:nvPicPr>
        <p:blipFill>
          <a:blip r:embed="rId4"/>
          <a:srcRect/>
          <a:stretch>
            <a:fillRect/>
          </a:stretch>
        </p:blipFill>
        <p:spPr bwMode="auto">
          <a:xfrm>
            <a:off x="7814857" y="962784"/>
            <a:ext cx="525061" cy="353981"/>
          </a:xfrm>
          <a:prstGeom prst="rect">
            <a:avLst/>
          </a:prstGeom>
          <a:noFill/>
        </p:spPr>
      </p:pic>
      <p:sp>
        <p:nvSpPr>
          <p:cNvPr id="9" name="ZoneTexte 8"/>
          <p:cNvSpPr txBox="1"/>
          <p:nvPr/>
        </p:nvSpPr>
        <p:spPr>
          <a:xfrm>
            <a:off x="732252" y="2116487"/>
            <a:ext cx="4036247" cy="1477328"/>
          </a:xfrm>
          <a:prstGeom prst="rect">
            <a:avLst/>
          </a:prstGeom>
          <a:noFill/>
        </p:spPr>
        <p:txBody>
          <a:bodyPr wrap="square" rtlCol="0">
            <a:spAutoFit/>
          </a:bodyPr>
          <a:lstStyle/>
          <a:p>
            <a:pPr lvl="0" indent="90488" eaLnBrk="0" fontAlgn="base" hangingPunct="0">
              <a:spcBef>
                <a:spcPct val="0"/>
              </a:spcBef>
              <a:spcAft>
                <a:spcPct val="0"/>
              </a:spcAft>
              <a:tabLst>
                <a:tab pos="630238" algn="l"/>
              </a:tabLst>
            </a:pPr>
            <a:r>
              <a:rPr lang="fr-FR" dirty="0" smtClean="0">
                <a:latin typeface="Bell MT" pitchFamily="18" charset="0"/>
                <a:ea typeface="Batang" charset="-127"/>
                <a:cs typeface="Arial" pitchFamily="34" charset="0"/>
              </a:rPr>
              <a:t>La ville fut marquée :</a:t>
            </a:r>
            <a:endParaRPr lang="fr-FR" dirty="0" smtClean="0">
              <a:latin typeface="Arial" pitchFamily="34" charset="0"/>
            </a:endParaRPr>
          </a:p>
          <a:p>
            <a:pPr lvl="0" indent="90488" eaLnBrk="0" fontAlgn="base" hangingPunct="0">
              <a:spcBef>
                <a:spcPct val="0"/>
              </a:spcBef>
              <a:spcAft>
                <a:spcPct val="0"/>
              </a:spcAft>
              <a:tabLst>
                <a:tab pos="630238" algn="l"/>
              </a:tabLst>
            </a:pPr>
            <a:r>
              <a:rPr lang="fr-FR" dirty="0" smtClean="0">
                <a:latin typeface="Bell MT" pitchFamily="18" charset="0"/>
                <a:ea typeface="Batang" charset="-127"/>
                <a:cs typeface="Arial" pitchFamily="34" charset="0"/>
              </a:rPr>
              <a:t>    -L’occupation de l’enceinte espagnole. </a:t>
            </a:r>
          </a:p>
          <a:p>
            <a:pPr lvl="0" indent="90488" eaLnBrk="0" fontAlgn="base" hangingPunct="0">
              <a:spcBef>
                <a:spcPct val="0"/>
              </a:spcBef>
              <a:spcAft>
                <a:spcPct val="0"/>
              </a:spcAft>
              <a:tabLst>
                <a:tab pos="630238" algn="l"/>
              </a:tabLst>
            </a:pPr>
            <a:r>
              <a:rPr lang="fr-FR" dirty="0" smtClean="0">
                <a:latin typeface="Bell MT" pitchFamily="18" charset="0"/>
                <a:ea typeface="Batang" charset="-127"/>
                <a:cs typeface="Arial" pitchFamily="34" charset="0"/>
              </a:rPr>
              <a:t>La mise en place d’une structure d’échange et de rencontre (places, marchés).</a:t>
            </a:r>
            <a:r>
              <a:rPr lang="fr-FR" dirty="0" smtClean="0">
                <a:latin typeface="Arial" pitchFamily="34" charset="0"/>
              </a:rPr>
              <a:t> </a:t>
            </a:r>
            <a:endParaRPr lang="fr-FR" dirty="0"/>
          </a:p>
        </p:txBody>
      </p:sp>
      <p:sp>
        <p:nvSpPr>
          <p:cNvPr id="10" name="ZoneTexte 9"/>
          <p:cNvSpPr txBox="1"/>
          <p:nvPr/>
        </p:nvSpPr>
        <p:spPr>
          <a:xfrm>
            <a:off x="732252" y="1023493"/>
            <a:ext cx="4036247" cy="923330"/>
          </a:xfrm>
          <a:prstGeom prst="rect">
            <a:avLst/>
          </a:prstGeom>
          <a:noFill/>
        </p:spPr>
        <p:txBody>
          <a:bodyPr wrap="square" rtlCol="0">
            <a:spAutoFit/>
          </a:bodyPr>
          <a:lstStyle/>
          <a:p>
            <a:pPr lvl="0"/>
            <a:r>
              <a:rPr lang="fr-FR" b="1" dirty="0">
                <a:solidFill>
                  <a:schemeClr val="bg2">
                    <a:lumMod val="50000"/>
                  </a:schemeClr>
                </a:solidFill>
              </a:rPr>
              <a:t>5</a:t>
            </a:r>
            <a:r>
              <a:rPr lang="fr-FR" b="1" dirty="0" smtClean="0">
                <a:solidFill>
                  <a:schemeClr val="bg2">
                    <a:lumMod val="50000"/>
                  </a:schemeClr>
                </a:solidFill>
              </a:rPr>
              <a:t>)Epoque Turque « MEDINA » : (1555- 1833)</a:t>
            </a:r>
          </a:p>
          <a:p>
            <a:endParaRPr lang="fr-FR" dirty="0"/>
          </a:p>
        </p:txBody>
      </p:sp>
      <p:sp>
        <p:nvSpPr>
          <p:cNvPr id="11" name="Organigramme : Délai 10"/>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2" name="ZoneTexte 11"/>
          <p:cNvSpPr txBox="1"/>
          <p:nvPr/>
        </p:nvSpPr>
        <p:spPr>
          <a:xfrm>
            <a:off x="3413464" y="178035"/>
            <a:ext cx="3366101" cy="338554"/>
          </a:xfrm>
          <a:prstGeom prst="rect">
            <a:avLst/>
          </a:prstGeom>
          <a:noFill/>
        </p:spPr>
        <p:txBody>
          <a:bodyPr wrap="square" rtlCol="0">
            <a:spAutoFit/>
          </a:bodyPr>
          <a:lstStyle/>
          <a:p>
            <a:r>
              <a:rPr lang="fr-FR" sz="1600" b="1" dirty="0" smtClean="0"/>
              <a:t>Etapes d’Evolution urbaine :</a:t>
            </a:r>
            <a:endParaRPr lang="fr-FR" sz="1600" dirty="0"/>
          </a:p>
        </p:txBody>
      </p:sp>
    </p:spTree>
    <p:extLst>
      <p:ext uri="{BB962C8B-B14F-4D97-AF65-F5344CB8AC3E}">
        <p14:creationId xmlns:p14="http://schemas.microsoft.com/office/powerpoint/2010/main" xmlns="" val="26042837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an vers le bas 3"/>
          <p:cNvSpPr/>
          <p:nvPr/>
        </p:nvSpPr>
        <p:spPr>
          <a:xfrm>
            <a:off x="429415" y="711199"/>
            <a:ext cx="8316416" cy="4275463"/>
          </a:xfrm>
          <a:prstGeom prst="ribb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5" name="Rectangle 4"/>
          <p:cNvSpPr/>
          <p:nvPr/>
        </p:nvSpPr>
        <p:spPr>
          <a:xfrm>
            <a:off x="1689100" y="2197564"/>
            <a:ext cx="5740400" cy="2554545"/>
          </a:xfrm>
          <a:prstGeom prst="rect">
            <a:avLst/>
          </a:prstGeom>
        </p:spPr>
        <p:txBody>
          <a:bodyPr wrap="square">
            <a:spAutoFit/>
          </a:bodyPr>
          <a:lstStyle/>
          <a:p>
            <a:pPr algn="ctr">
              <a:defRPr/>
            </a:pPr>
            <a:r>
              <a:rPr lang="fr-FR" sz="4000" b="1" dirty="0" smtClean="0">
                <a:latin typeface="Times New Roman" pitchFamily="18" charset="0"/>
                <a:cs typeface="Times New Roman" pitchFamily="18" charset="0"/>
              </a:rPr>
              <a:t>Première </a:t>
            </a:r>
            <a:r>
              <a:rPr lang="fr-FR" sz="4000" b="1" dirty="0">
                <a:latin typeface="Times New Roman" pitchFamily="18" charset="0"/>
                <a:cs typeface="Times New Roman" pitchFamily="18" charset="0"/>
              </a:rPr>
              <a:t>partie : </a:t>
            </a:r>
            <a:r>
              <a:rPr lang="fr-FR" sz="4000" b="1" dirty="0" smtClean="0">
                <a:latin typeface="Times New Roman" pitchFamily="18" charset="0"/>
                <a:cs typeface="Times New Roman" pitchFamily="18" charset="0"/>
              </a:rPr>
              <a:t>Diagnostique sur la commune de </a:t>
            </a:r>
          </a:p>
          <a:p>
            <a:pPr algn="ctr">
              <a:defRPr/>
            </a:pPr>
            <a:r>
              <a:rPr lang="fr-FR" sz="4000" b="1" dirty="0" smtClean="0">
                <a:latin typeface="Times New Roman" pitchFamily="18" charset="0"/>
                <a:cs typeface="Times New Roman" pitchFamily="18" charset="0"/>
              </a:rPr>
              <a:t>Bejaia</a:t>
            </a:r>
            <a:endParaRPr lang="fr-FR" sz="4000" dirty="0"/>
          </a:p>
        </p:txBody>
      </p:sp>
    </p:spTree>
    <p:extLst>
      <p:ext uri="{BB962C8B-B14F-4D97-AF65-F5344CB8AC3E}">
        <p14:creationId xmlns:p14="http://schemas.microsoft.com/office/powerpoint/2010/main" xmlns="" val="4929795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93197" y="820676"/>
            <a:ext cx="3172663" cy="400110"/>
          </a:xfrm>
          <a:prstGeom prst="rect">
            <a:avLst/>
          </a:prstGeom>
        </p:spPr>
        <p:txBody>
          <a:bodyPr wrap="none">
            <a:spAutoFit/>
          </a:bodyPr>
          <a:lstStyle/>
          <a:p>
            <a:pPr lvl="0"/>
            <a:r>
              <a:rPr lang="fr-FR" sz="2000" b="1" u="sng" dirty="0" smtClean="0">
                <a:solidFill>
                  <a:srgbClr val="FF0000"/>
                </a:solidFill>
              </a:rPr>
              <a:t>II- l’urbanisme français </a:t>
            </a:r>
            <a:endParaRPr lang="fr-FR" sz="2000" dirty="0">
              <a:solidFill>
                <a:srgbClr val="FF0000"/>
              </a:solidFill>
            </a:endParaRPr>
          </a:p>
        </p:txBody>
      </p:sp>
      <p:sp>
        <p:nvSpPr>
          <p:cNvPr id="2" name="Rectangle 1"/>
          <p:cNvSpPr/>
          <p:nvPr/>
        </p:nvSpPr>
        <p:spPr>
          <a:xfrm>
            <a:off x="379343" y="1754553"/>
            <a:ext cx="6442364" cy="1323439"/>
          </a:xfrm>
          <a:prstGeom prst="rect">
            <a:avLst/>
          </a:prstGeom>
        </p:spPr>
        <p:txBody>
          <a:bodyPr wrap="square">
            <a:spAutoFit/>
          </a:bodyPr>
          <a:lstStyle/>
          <a:p>
            <a:r>
              <a:rPr lang="fr-FR" sz="1600" dirty="0"/>
              <a:t>Cette période se caractérise par la récupération des structures existantes intra- muros par :</a:t>
            </a:r>
          </a:p>
          <a:p>
            <a:r>
              <a:rPr lang="fr-FR" sz="1600" dirty="0"/>
              <a:t>-La   réhabilitation des édifices militaires Turcs .</a:t>
            </a:r>
          </a:p>
          <a:p>
            <a:r>
              <a:rPr lang="fr-FR" sz="1600" dirty="0"/>
              <a:t>-La construction de nouveaux édifices .</a:t>
            </a:r>
          </a:p>
          <a:p>
            <a:pPr>
              <a:buFontTx/>
              <a:buChar char="-"/>
            </a:pPr>
            <a:r>
              <a:rPr lang="fr-FR" sz="1600" dirty="0"/>
              <a:t>Le repérage de la centralité </a:t>
            </a:r>
          </a:p>
        </p:txBody>
      </p:sp>
      <p:sp>
        <p:nvSpPr>
          <p:cNvPr id="3" name="Rectangle 2"/>
          <p:cNvSpPr/>
          <p:nvPr/>
        </p:nvSpPr>
        <p:spPr>
          <a:xfrm>
            <a:off x="423035" y="3255982"/>
            <a:ext cx="6816436" cy="646331"/>
          </a:xfrm>
          <a:prstGeom prst="rect">
            <a:avLst/>
          </a:prstGeom>
        </p:spPr>
        <p:txBody>
          <a:bodyPr wrap="square">
            <a:spAutoFit/>
          </a:bodyPr>
          <a:lstStyle/>
          <a:p>
            <a:r>
              <a:rPr lang="fr-FR" dirty="0"/>
              <a:t> la mosquée de Sidi- El-</a:t>
            </a:r>
            <a:r>
              <a:rPr lang="fr-FR" dirty="0" err="1"/>
              <a:t>Mouhoub</a:t>
            </a:r>
            <a:r>
              <a:rPr lang="fr-FR" dirty="0"/>
              <a:t>                              église </a:t>
            </a:r>
            <a:endParaRPr lang="fr-FR" dirty="0" smtClean="0"/>
          </a:p>
          <a:p>
            <a:r>
              <a:rPr lang="fr-FR" dirty="0" smtClean="0"/>
              <a:t> place </a:t>
            </a:r>
            <a:r>
              <a:rPr lang="fr-FR" dirty="0"/>
              <a:t>de Fatima </a:t>
            </a:r>
            <a:r>
              <a:rPr lang="fr-FR" dirty="0" smtClean="0"/>
              <a:t>                              </a:t>
            </a:r>
            <a:r>
              <a:rPr lang="fr-FR" dirty="0"/>
              <a:t>place de l'Arsenal.</a:t>
            </a:r>
          </a:p>
        </p:txBody>
      </p:sp>
      <p:sp>
        <p:nvSpPr>
          <p:cNvPr id="11" name="Rectangle 10"/>
          <p:cNvSpPr/>
          <p:nvPr/>
        </p:nvSpPr>
        <p:spPr>
          <a:xfrm>
            <a:off x="295719" y="1372952"/>
            <a:ext cx="6054436" cy="369332"/>
          </a:xfrm>
          <a:prstGeom prst="rect">
            <a:avLst/>
          </a:prstGeom>
        </p:spPr>
        <p:txBody>
          <a:bodyPr wrap="square">
            <a:spAutoFit/>
          </a:bodyPr>
          <a:lstStyle/>
          <a:p>
            <a:pPr lvl="0"/>
            <a:r>
              <a:rPr lang="fr-FR" b="1" dirty="0"/>
              <a:t>1) Appropriation des Lieux : (1833- 1848)</a:t>
            </a:r>
          </a:p>
        </p:txBody>
      </p:sp>
      <p:sp>
        <p:nvSpPr>
          <p:cNvPr id="12" name="Rectangle 11"/>
          <p:cNvSpPr/>
          <p:nvPr/>
        </p:nvSpPr>
        <p:spPr>
          <a:xfrm>
            <a:off x="243432" y="4262884"/>
            <a:ext cx="7115966" cy="369332"/>
          </a:xfrm>
          <a:prstGeom prst="rect">
            <a:avLst/>
          </a:prstGeom>
        </p:spPr>
        <p:txBody>
          <a:bodyPr wrap="square">
            <a:spAutoFit/>
          </a:bodyPr>
          <a:lstStyle/>
          <a:p>
            <a:pPr lvl="0"/>
            <a:r>
              <a:rPr lang="fr-FR" b="1" dirty="0"/>
              <a:t>2) Réinterprétation des Lieux : (1848- 1871)</a:t>
            </a:r>
          </a:p>
        </p:txBody>
      </p:sp>
      <p:sp>
        <p:nvSpPr>
          <p:cNvPr id="13" name="Rectangle 12"/>
          <p:cNvSpPr/>
          <p:nvPr/>
        </p:nvSpPr>
        <p:spPr>
          <a:xfrm>
            <a:off x="196498" y="4636661"/>
            <a:ext cx="8490301" cy="923330"/>
          </a:xfrm>
          <a:prstGeom prst="rect">
            <a:avLst/>
          </a:prstGeom>
        </p:spPr>
        <p:txBody>
          <a:bodyPr wrap="square">
            <a:spAutoFit/>
          </a:bodyPr>
          <a:lstStyle/>
          <a:p>
            <a:r>
              <a:rPr lang="fr-FR" dirty="0"/>
              <a:t> -un tracer droit et des voies rayonnantes en étoile.</a:t>
            </a:r>
          </a:p>
          <a:p>
            <a:r>
              <a:rPr lang="fr-FR" dirty="0"/>
              <a:t>      - Au niveau de ce tracé apparaît le réseau des percées visuelles auxquels sont liés les édifices historique et les lieux de culte</a:t>
            </a:r>
          </a:p>
        </p:txBody>
      </p:sp>
      <p:sp>
        <p:nvSpPr>
          <p:cNvPr id="14" name="Flèche droite 13"/>
          <p:cNvSpPr/>
          <p:nvPr/>
        </p:nvSpPr>
        <p:spPr>
          <a:xfrm>
            <a:off x="4639041" y="3090410"/>
            <a:ext cx="1150433" cy="4357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15" name="Rectangle 14"/>
          <p:cNvSpPr/>
          <p:nvPr/>
        </p:nvSpPr>
        <p:spPr>
          <a:xfrm>
            <a:off x="4531590" y="3218337"/>
            <a:ext cx="1101584" cy="307777"/>
          </a:xfrm>
          <a:prstGeom prst="rect">
            <a:avLst/>
          </a:prstGeom>
        </p:spPr>
        <p:txBody>
          <a:bodyPr wrap="none">
            <a:spAutoFit/>
          </a:bodyPr>
          <a:lstStyle/>
          <a:p>
            <a:r>
              <a:rPr lang="fr-FR" sz="1400" dirty="0"/>
              <a:t>réhabilitée</a:t>
            </a:r>
          </a:p>
        </p:txBody>
      </p:sp>
      <p:sp>
        <p:nvSpPr>
          <p:cNvPr id="16" name="Flèche droite 15"/>
          <p:cNvSpPr/>
          <p:nvPr/>
        </p:nvSpPr>
        <p:spPr>
          <a:xfrm>
            <a:off x="2816731" y="3594536"/>
            <a:ext cx="1150433" cy="3978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chemeClr val="tx1"/>
              </a:solidFill>
            </a:endParaRPr>
          </a:p>
        </p:txBody>
      </p:sp>
      <p:sp>
        <p:nvSpPr>
          <p:cNvPr id="17" name="Rectangle 16"/>
          <p:cNvSpPr/>
          <p:nvPr/>
        </p:nvSpPr>
        <p:spPr>
          <a:xfrm>
            <a:off x="2722388" y="3684575"/>
            <a:ext cx="1101584" cy="307777"/>
          </a:xfrm>
          <a:prstGeom prst="rect">
            <a:avLst/>
          </a:prstGeom>
        </p:spPr>
        <p:txBody>
          <a:bodyPr wrap="none">
            <a:spAutoFit/>
          </a:bodyPr>
          <a:lstStyle/>
          <a:p>
            <a:r>
              <a:rPr lang="fr-FR" sz="1400" dirty="0"/>
              <a:t>réhabilitée</a:t>
            </a:r>
          </a:p>
        </p:txBody>
      </p:sp>
      <p:sp>
        <p:nvSpPr>
          <p:cNvPr id="18" name="Organigramme : Délai 17"/>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9" name="ZoneTexte 18"/>
          <p:cNvSpPr txBox="1"/>
          <p:nvPr/>
        </p:nvSpPr>
        <p:spPr>
          <a:xfrm>
            <a:off x="3413464" y="178035"/>
            <a:ext cx="3366101" cy="338554"/>
          </a:xfrm>
          <a:prstGeom prst="rect">
            <a:avLst/>
          </a:prstGeom>
          <a:noFill/>
        </p:spPr>
        <p:txBody>
          <a:bodyPr wrap="square" rtlCol="0">
            <a:spAutoFit/>
          </a:bodyPr>
          <a:lstStyle/>
          <a:p>
            <a:r>
              <a:rPr lang="fr-FR" sz="1600" b="1" dirty="0" smtClean="0"/>
              <a:t>Etapes d’Evolution urbaine :</a:t>
            </a:r>
            <a:endParaRPr lang="fr-FR" sz="1600" dirty="0"/>
          </a:p>
        </p:txBody>
      </p:sp>
    </p:spTree>
    <p:extLst>
      <p:ext uri="{BB962C8B-B14F-4D97-AF65-F5344CB8AC3E}">
        <p14:creationId xmlns:p14="http://schemas.microsoft.com/office/powerpoint/2010/main" xmlns="" val="98053562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48898" y="1277541"/>
            <a:ext cx="7215683" cy="2031325"/>
          </a:xfrm>
          <a:prstGeom prst="rect">
            <a:avLst/>
          </a:prstGeom>
        </p:spPr>
        <p:txBody>
          <a:bodyPr wrap="square">
            <a:spAutoFit/>
          </a:bodyPr>
          <a:lstStyle/>
          <a:p>
            <a:pPr lvl="0"/>
            <a:r>
              <a:rPr lang="fr-FR" b="1" dirty="0"/>
              <a:t> 3) Franchissement des Limites : (1871- 1896)</a:t>
            </a:r>
          </a:p>
          <a:p>
            <a:r>
              <a:rPr lang="fr-FR" dirty="0"/>
              <a:t>    Ce franchissement s’est exprimé par la destruction de l’enceinte dans les deux directions :au nord et au sud ouest </a:t>
            </a:r>
          </a:p>
          <a:p>
            <a:r>
              <a:rPr lang="fr-FR" b="1" dirty="0"/>
              <a:t>         4) Deux Sites, Deux Attitudes : (1896- 1920)</a:t>
            </a:r>
          </a:p>
          <a:p>
            <a:r>
              <a:rPr lang="fr-FR" dirty="0"/>
              <a:t> Cette période n’est que la continuité de la phase antérieure, il est </a:t>
            </a:r>
            <a:r>
              <a:rPr lang="fr-FR" dirty="0" err="1"/>
              <a:t>caracteriseé</a:t>
            </a:r>
            <a:r>
              <a:rPr lang="fr-FR" dirty="0"/>
              <a:t> par l’apparition du  </a:t>
            </a:r>
            <a:r>
              <a:rPr lang="fr-FR" dirty="0" err="1"/>
              <a:t>mouvement,d’urbanisation</a:t>
            </a:r>
            <a:r>
              <a:rPr lang="fr-FR" dirty="0"/>
              <a:t> moderne et de l’industrialisation.</a:t>
            </a:r>
          </a:p>
        </p:txBody>
      </p:sp>
      <p:sp>
        <p:nvSpPr>
          <p:cNvPr id="6" name="Organigramme : Délai 5"/>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7" name="ZoneTexte 6"/>
          <p:cNvSpPr txBox="1"/>
          <p:nvPr/>
        </p:nvSpPr>
        <p:spPr>
          <a:xfrm>
            <a:off x="3413464" y="178035"/>
            <a:ext cx="3366101" cy="338554"/>
          </a:xfrm>
          <a:prstGeom prst="rect">
            <a:avLst/>
          </a:prstGeom>
          <a:noFill/>
        </p:spPr>
        <p:txBody>
          <a:bodyPr wrap="square" rtlCol="0">
            <a:spAutoFit/>
          </a:bodyPr>
          <a:lstStyle/>
          <a:p>
            <a:r>
              <a:rPr lang="fr-FR" sz="1600" b="1" dirty="0" smtClean="0"/>
              <a:t>Etapes d’Evolution urbaine :</a:t>
            </a:r>
            <a:endParaRPr lang="fr-FR" sz="1600" dirty="0"/>
          </a:p>
        </p:txBody>
      </p:sp>
    </p:spTree>
    <p:extLst>
      <p:ext uri="{BB962C8B-B14F-4D97-AF65-F5344CB8AC3E}">
        <p14:creationId xmlns:p14="http://schemas.microsoft.com/office/powerpoint/2010/main" xmlns="" val="2141298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7"/>
          <p:cNvPicPr>
            <a:picLocks noChangeAspect="1" noChangeArrowheads="1"/>
          </p:cNvPicPr>
          <p:nvPr/>
        </p:nvPicPr>
        <p:blipFill>
          <a:blip r:embed="rId2"/>
          <a:srcRect t="9778" b="31003"/>
          <a:stretch>
            <a:fillRect/>
          </a:stretch>
        </p:blipFill>
        <p:spPr bwMode="auto">
          <a:xfrm>
            <a:off x="4937066" y="978674"/>
            <a:ext cx="3481652" cy="2471015"/>
          </a:xfrm>
          <a:prstGeom prst="rect">
            <a:avLst/>
          </a:prstGeom>
          <a:noFill/>
          <a:ln w="12700">
            <a:solidFill>
              <a:srgbClr val="000000"/>
            </a:solidFill>
            <a:miter lim="800000"/>
            <a:headEnd/>
            <a:tailEnd/>
          </a:ln>
        </p:spPr>
      </p:pic>
      <p:pic>
        <p:nvPicPr>
          <p:cNvPr id="7" name="Picture 8"/>
          <p:cNvPicPr>
            <a:picLocks noChangeAspect="1" noChangeArrowheads="1"/>
          </p:cNvPicPr>
          <p:nvPr/>
        </p:nvPicPr>
        <p:blipFill>
          <a:blip r:embed="rId3"/>
          <a:srcRect l="14917" t="27638" r="15622" b="28238"/>
          <a:stretch>
            <a:fillRect/>
          </a:stretch>
        </p:blipFill>
        <p:spPr bwMode="auto">
          <a:xfrm>
            <a:off x="4937066" y="3449688"/>
            <a:ext cx="3481652" cy="2470269"/>
          </a:xfrm>
          <a:prstGeom prst="rect">
            <a:avLst/>
          </a:prstGeom>
          <a:noFill/>
          <a:ln w="12700">
            <a:solidFill>
              <a:srgbClr val="000000"/>
            </a:solidFill>
            <a:miter lim="800000"/>
            <a:headEnd/>
            <a:tailEnd/>
          </a:ln>
        </p:spPr>
      </p:pic>
      <p:pic>
        <p:nvPicPr>
          <p:cNvPr id="8" name="Picture 17"/>
          <p:cNvPicPr>
            <a:picLocks noChangeAspect="1" noChangeArrowheads="1"/>
          </p:cNvPicPr>
          <p:nvPr/>
        </p:nvPicPr>
        <p:blipFill>
          <a:blip r:embed="rId4" cstate="print"/>
          <a:srcRect/>
          <a:stretch>
            <a:fillRect/>
          </a:stretch>
        </p:blipFill>
        <p:spPr bwMode="auto">
          <a:xfrm>
            <a:off x="7753238" y="981523"/>
            <a:ext cx="400252" cy="270714"/>
          </a:xfrm>
          <a:prstGeom prst="rect">
            <a:avLst/>
          </a:prstGeom>
          <a:noFill/>
        </p:spPr>
      </p:pic>
      <p:sp>
        <p:nvSpPr>
          <p:cNvPr id="3" name="Rectangle 2"/>
          <p:cNvSpPr/>
          <p:nvPr/>
        </p:nvSpPr>
        <p:spPr>
          <a:xfrm>
            <a:off x="554417" y="1103293"/>
            <a:ext cx="3906748" cy="646331"/>
          </a:xfrm>
          <a:prstGeom prst="rect">
            <a:avLst/>
          </a:prstGeom>
        </p:spPr>
        <p:txBody>
          <a:bodyPr wrap="square">
            <a:spAutoFit/>
          </a:bodyPr>
          <a:lstStyle/>
          <a:p>
            <a:r>
              <a:rPr lang="fr-FR" b="1" dirty="0"/>
              <a:t>5) Densification de la Ville : (1920- 1953)</a:t>
            </a:r>
          </a:p>
        </p:txBody>
      </p:sp>
      <p:sp>
        <p:nvSpPr>
          <p:cNvPr id="9" name="Rectangle 8"/>
          <p:cNvSpPr/>
          <p:nvPr/>
        </p:nvSpPr>
        <p:spPr>
          <a:xfrm>
            <a:off x="432039" y="1887094"/>
            <a:ext cx="4572000" cy="3416320"/>
          </a:xfrm>
          <a:prstGeom prst="rect">
            <a:avLst/>
          </a:prstGeom>
        </p:spPr>
        <p:txBody>
          <a:bodyPr>
            <a:spAutoFit/>
          </a:bodyPr>
          <a:lstStyle/>
          <a:p>
            <a:r>
              <a:rPr lang="fr-FR" dirty="0"/>
              <a:t> Il est </a:t>
            </a:r>
            <a:r>
              <a:rPr lang="fr-FR" dirty="0" err="1"/>
              <a:t>caracteriseé</a:t>
            </a:r>
            <a:r>
              <a:rPr lang="fr-FR" dirty="0"/>
              <a:t> par:</a:t>
            </a:r>
          </a:p>
          <a:p>
            <a:r>
              <a:rPr lang="fr-FR" dirty="0"/>
              <a:t>-Densification de territoire nord jusqu’à la saturation  et les deux quartiers de la plaine </a:t>
            </a:r>
          </a:p>
          <a:p>
            <a:r>
              <a:rPr lang="fr-FR" dirty="0"/>
              <a:t>-Création de nouveau quartier des autochtones au bout de la rue de la liberté</a:t>
            </a:r>
          </a:p>
          <a:p>
            <a:r>
              <a:rPr lang="fr-FR" dirty="0"/>
              <a:t>- Réhabilitation de la caserne de l’arsenal en lycée </a:t>
            </a:r>
          </a:p>
          <a:p>
            <a:r>
              <a:rPr lang="fr-FR" dirty="0"/>
              <a:t> - Construction d’édifices à caractère d’habitation sous le boulevard de la marine</a:t>
            </a:r>
          </a:p>
        </p:txBody>
      </p:sp>
      <p:sp>
        <p:nvSpPr>
          <p:cNvPr id="10" name="Organigramme : Délai 9"/>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1" name="ZoneTexte 10"/>
          <p:cNvSpPr txBox="1"/>
          <p:nvPr/>
        </p:nvSpPr>
        <p:spPr>
          <a:xfrm>
            <a:off x="3413464" y="178035"/>
            <a:ext cx="3366101" cy="338554"/>
          </a:xfrm>
          <a:prstGeom prst="rect">
            <a:avLst/>
          </a:prstGeom>
          <a:noFill/>
        </p:spPr>
        <p:txBody>
          <a:bodyPr wrap="square" rtlCol="0">
            <a:spAutoFit/>
          </a:bodyPr>
          <a:lstStyle/>
          <a:p>
            <a:r>
              <a:rPr lang="fr-FR" sz="1600" b="1" dirty="0" smtClean="0"/>
              <a:t>Etapes d’Evolution urbaine :</a:t>
            </a:r>
            <a:endParaRPr lang="fr-FR" sz="1600" dirty="0"/>
          </a:p>
        </p:txBody>
      </p:sp>
    </p:spTree>
    <p:extLst>
      <p:ext uri="{BB962C8B-B14F-4D97-AF65-F5344CB8AC3E}">
        <p14:creationId xmlns:p14="http://schemas.microsoft.com/office/powerpoint/2010/main" xmlns="" val="64311965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7817" y="2046330"/>
            <a:ext cx="5541818" cy="1477328"/>
          </a:xfrm>
          <a:prstGeom prst="rect">
            <a:avLst/>
          </a:prstGeom>
        </p:spPr>
        <p:txBody>
          <a:bodyPr wrap="square">
            <a:spAutoFit/>
          </a:bodyPr>
          <a:lstStyle/>
          <a:p>
            <a:r>
              <a:rPr lang="fr-FR" dirty="0" smtClean="0"/>
              <a:t>Cette </a:t>
            </a:r>
            <a:r>
              <a:rPr lang="fr-FR" dirty="0"/>
              <a:t>période est caractérisée par :</a:t>
            </a:r>
          </a:p>
          <a:p>
            <a:r>
              <a:rPr lang="fr-FR" dirty="0"/>
              <a:t>	-L’achèvement des chantiers délaissés par les colons. </a:t>
            </a:r>
          </a:p>
          <a:p>
            <a:r>
              <a:rPr lang="fr-FR" dirty="0"/>
              <a:t>	-Le développement de l’industrie.</a:t>
            </a:r>
          </a:p>
          <a:p>
            <a:r>
              <a:rPr lang="fr-FR" dirty="0"/>
              <a:t>	-La création de nouvelles périphéries.</a:t>
            </a:r>
          </a:p>
        </p:txBody>
      </p:sp>
      <p:sp>
        <p:nvSpPr>
          <p:cNvPr id="5" name="Rectangle 4"/>
          <p:cNvSpPr/>
          <p:nvPr/>
        </p:nvSpPr>
        <p:spPr>
          <a:xfrm>
            <a:off x="512616" y="1228544"/>
            <a:ext cx="5555675" cy="369332"/>
          </a:xfrm>
          <a:prstGeom prst="rect">
            <a:avLst/>
          </a:prstGeom>
        </p:spPr>
        <p:txBody>
          <a:bodyPr wrap="square">
            <a:spAutoFit/>
          </a:bodyPr>
          <a:lstStyle/>
          <a:p>
            <a:r>
              <a:rPr lang="fr-FR" b="1" dirty="0">
                <a:solidFill>
                  <a:srgbClr val="FF0000"/>
                </a:solidFill>
              </a:rPr>
              <a:t> </a:t>
            </a:r>
            <a:r>
              <a:rPr lang="fr-FR" b="1" dirty="0" smtClean="0">
                <a:solidFill>
                  <a:srgbClr val="FF0000"/>
                </a:solidFill>
              </a:rPr>
              <a:t>III- Eclatement </a:t>
            </a:r>
            <a:r>
              <a:rPr lang="fr-FR" b="1" dirty="0">
                <a:solidFill>
                  <a:srgbClr val="FF0000"/>
                </a:solidFill>
              </a:rPr>
              <a:t>de la Ville : (1962- 1974)</a:t>
            </a:r>
          </a:p>
        </p:txBody>
      </p:sp>
      <p:sp>
        <p:nvSpPr>
          <p:cNvPr id="6" name="Rectangle 5"/>
          <p:cNvSpPr/>
          <p:nvPr/>
        </p:nvSpPr>
        <p:spPr>
          <a:xfrm>
            <a:off x="512617" y="3747655"/>
            <a:ext cx="3865418" cy="646331"/>
          </a:xfrm>
          <a:prstGeom prst="rect">
            <a:avLst/>
          </a:prstGeom>
        </p:spPr>
        <p:txBody>
          <a:bodyPr wrap="square">
            <a:spAutoFit/>
          </a:bodyPr>
          <a:lstStyle/>
          <a:p>
            <a:r>
              <a:rPr lang="fr-FR" b="1" dirty="0">
                <a:solidFill>
                  <a:srgbClr val="FF0000"/>
                </a:solidFill>
              </a:rPr>
              <a:t> </a:t>
            </a:r>
            <a:r>
              <a:rPr lang="fr-FR" b="1" dirty="0" smtClean="0">
                <a:solidFill>
                  <a:srgbClr val="FF0000"/>
                </a:solidFill>
              </a:rPr>
              <a:t>VI- </a:t>
            </a:r>
            <a:r>
              <a:rPr lang="fr-FR" b="1" dirty="0">
                <a:solidFill>
                  <a:srgbClr val="FF0000"/>
                </a:solidFill>
              </a:rPr>
              <a:t>L’Etat Actuel de la Ville : (1974- </a:t>
            </a:r>
            <a:r>
              <a:rPr lang="fr-FR" b="1" dirty="0" smtClean="0">
                <a:solidFill>
                  <a:srgbClr val="FF0000"/>
                </a:solidFill>
              </a:rPr>
              <a:t>2012)</a:t>
            </a:r>
            <a:endParaRPr lang="fr-FR" dirty="0">
              <a:solidFill>
                <a:srgbClr val="FF0000"/>
              </a:solidFill>
            </a:endParaRPr>
          </a:p>
        </p:txBody>
      </p:sp>
      <p:pic>
        <p:nvPicPr>
          <p:cNvPr id="7" name="Picture 2" descr="C:\Users\hamza\Desktop\bejaia\bejaia google earth\photo 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25636" y="3747655"/>
            <a:ext cx="4387701" cy="284710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Organigramme : Délai 9"/>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11" name="ZoneTexte 10"/>
          <p:cNvSpPr txBox="1"/>
          <p:nvPr/>
        </p:nvSpPr>
        <p:spPr>
          <a:xfrm>
            <a:off x="3413464" y="178035"/>
            <a:ext cx="3366101" cy="338554"/>
          </a:xfrm>
          <a:prstGeom prst="rect">
            <a:avLst/>
          </a:prstGeom>
          <a:noFill/>
        </p:spPr>
        <p:txBody>
          <a:bodyPr wrap="square" rtlCol="0">
            <a:spAutoFit/>
          </a:bodyPr>
          <a:lstStyle/>
          <a:p>
            <a:r>
              <a:rPr lang="fr-FR" sz="1600" b="1" dirty="0" smtClean="0"/>
              <a:t>Etapes d’Evolution urbaine :</a:t>
            </a:r>
            <a:endParaRPr lang="fr-FR" sz="1600" dirty="0"/>
          </a:p>
        </p:txBody>
      </p:sp>
    </p:spTree>
    <p:extLst>
      <p:ext uri="{BB962C8B-B14F-4D97-AF65-F5344CB8AC3E}">
        <p14:creationId xmlns:p14="http://schemas.microsoft.com/office/powerpoint/2010/main" xmlns="" val="10439337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au 4"/>
          <p:cNvGraphicFramePr>
            <a:graphicFrameLocks noGrp="1"/>
          </p:cNvGraphicFramePr>
          <p:nvPr>
            <p:extLst>
              <p:ext uri="{D42A27DB-BD31-4B8C-83A1-F6EECF244321}">
                <p14:modId xmlns:p14="http://schemas.microsoft.com/office/powerpoint/2010/main" xmlns="" val="1264878769"/>
              </p:ext>
            </p:extLst>
          </p:nvPr>
        </p:nvGraphicFramePr>
        <p:xfrm>
          <a:off x="1175438" y="3978580"/>
          <a:ext cx="7770322" cy="2240280"/>
        </p:xfrm>
        <a:graphic>
          <a:graphicData uri="http://schemas.openxmlformats.org/drawingml/2006/table">
            <a:tbl>
              <a:tblPr firstRow="1" firstCol="1" bandRow="1"/>
              <a:tblGrid>
                <a:gridCol w="2539911"/>
                <a:gridCol w="2582578"/>
                <a:gridCol w="2647833"/>
              </a:tblGrid>
              <a:tr h="149594">
                <a:tc>
                  <a:txBody>
                    <a:bodyPr/>
                    <a:lstStyle/>
                    <a:p>
                      <a:pPr>
                        <a:lnSpc>
                          <a:spcPct val="150000"/>
                        </a:lnSpc>
                        <a:spcAft>
                          <a:spcPts val="1000"/>
                        </a:spcAft>
                      </a:pPr>
                      <a:r>
                        <a:rPr lang="fr-FR" sz="1400" b="1" dirty="0">
                          <a:effectLst/>
                          <a:latin typeface="Times New Roman"/>
                          <a:ea typeface="Times New Roman"/>
                          <a:cs typeface="Arial"/>
                        </a:rPr>
                        <a:t>Période</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dirty="0">
                          <a:effectLst/>
                          <a:latin typeface="Times New Roman"/>
                          <a:ea typeface="Times New Roman"/>
                          <a:cs typeface="Arial"/>
                        </a:rPr>
                        <a:t>Superficie (en Ha) </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a:effectLst/>
                          <a:latin typeface="Times New Roman"/>
                          <a:ea typeface="Times New Roman"/>
                          <a:cs typeface="Arial"/>
                        </a:rPr>
                        <a:t>Augmentation (en Ha)</a:t>
                      </a:r>
                      <a:endParaRPr lang="fr-FR" sz="1100" b="1">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88">
                <a:tc>
                  <a:txBody>
                    <a:bodyPr/>
                    <a:lstStyle/>
                    <a:p>
                      <a:pPr>
                        <a:lnSpc>
                          <a:spcPct val="150000"/>
                        </a:lnSpc>
                        <a:spcAft>
                          <a:spcPts val="1000"/>
                        </a:spcAft>
                      </a:pPr>
                      <a:r>
                        <a:rPr lang="fr-FR" sz="1400" b="1" dirty="0">
                          <a:effectLst/>
                          <a:latin typeface="Times New Roman"/>
                          <a:ea typeface="Times New Roman"/>
                          <a:cs typeface="Arial"/>
                        </a:rPr>
                        <a:t>Avant 1800</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dirty="0">
                          <a:effectLst/>
                          <a:latin typeface="Times New Roman"/>
                          <a:ea typeface="Times New Roman"/>
                          <a:cs typeface="Arial"/>
                        </a:rPr>
                        <a:t>25,33</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a:effectLst/>
                          <a:latin typeface="Times New Roman"/>
                          <a:ea typeface="Times New Roman"/>
                          <a:cs typeface="Arial"/>
                        </a:rPr>
                        <a:t>-----</a:t>
                      </a:r>
                      <a:endParaRPr lang="fr-FR" sz="1100" b="1">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88">
                <a:tc>
                  <a:txBody>
                    <a:bodyPr/>
                    <a:lstStyle/>
                    <a:p>
                      <a:pPr>
                        <a:lnSpc>
                          <a:spcPct val="150000"/>
                        </a:lnSpc>
                        <a:spcAft>
                          <a:spcPts val="1000"/>
                        </a:spcAft>
                      </a:pPr>
                      <a:r>
                        <a:rPr lang="fr-FR" sz="1400" b="1" dirty="0">
                          <a:effectLst/>
                          <a:latin typeface="Times New Roman"/>
                          <a:ea typeface="Times New Roman"/>
                          <a:cs typeface="Arial"/>
                        </a:rPr>
                        <a:t>1830-1962</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dirty="0">
                          <a:effectLst/>
                          <a:latin typeface="Times New Roman"/>
                          <a:ea typeface="Times New Roman"/>
                          <a:cs typeface="Arial"/>
                        </a:rPr>
                        <a:t>419,43</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a:effectLst/>
                          <a:latin typeface="Times New Roman"/>
                          <a:ea typeface="Times New Roman"/>
                          <a:cs typeface="Arial"/>
                        </a:rPr>
                        <a:t>394,10</a:t>
                      </a:r>
                      <a:endParaRPr lang="fr-FR" sz="1100" b="1">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88">
                <a:tc>
                  <a:txBody>
                    <a:bodyPr/>
                    <a:lstStyle/>
                    <a:p>
                      <a:pPr>
                        <a:lnSpc>
                          <a:spcPct val="150000"/>
                        </a:lnSpc>
                        <a:spcAft>
                          <a:spcPts val="1000"/>
                        </a:spcAft>
                      </a:pPr>
                      <a:r>
                        <a:rPr lang="fr-FR" sz="1400" b="1">
                          <a:effectLst/>
                          <a:latin typeface="Times New Roman"/>
                          <a:ea typeface="Times New Roman"/>
                          <a:cs typeface="Arial"/>
                        </a:rPr>
                        <a:t>1962-1973</a:t>
                      </a:r>
                      <a:endParaRPr lang="fr-FR" sz="1100" b="1">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dirty="0">
                          <a:effectLst/>
                          <a:latin typeface="Times New Roman"/>
                          <a:ea typeface="Times New Roman"/>
                          <a:cs typeface="Arial"/>
                        </a:rPr>
                        <a:t>545,35</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a:effectLst/>
                          <a:latin typeface="Times New Roman"/>
                          <a:ea typeface="Times New Roman"/>
                          <a:cs typeface="Arial"/>
                        </a:rPr>
                        <a:t>125,89</a:t>
                      </a:r>
                      <a:endParaRPr lang="fr-FR" sz="1100" b="1">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88">
                <a:tc>
                  <a:txBody>
                    <a:bodyPr/>
                    <a:lstStyle/>
                    <a:p>
                      <a:pPr>
                        <a:lnSpc>
                          <a:spcPct val="150000"/>
                        </a:lnSpc>
                        <a:spcAft>
                          <a:spcPts val="1000"/>
                        </a:spcAft>
                      </a:pPr>
                      <a:r>
                        <a:rPr lang="fr-FR" sz="1400" b="1">
                          <a:effectLst/>
                          <a:latin typeface="Times New Roman"/>
                          <a:ea typeface="Times New Roman"/>
                          <a:cs typeface="Arial"/>
                        </a:rPr>
                        <a:t>1973-1987</a:t>
                      </a:r>
                      <a:endParaRPr lang="fr-FR" sz="1100" b="1">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dirty="0">
                          <a:effectLst/>
                          <a:latin typeface="Times New Roman"/>
                          <a:ea typeface="Times New Roman"/>
                          <a:cs typeface="Arial"/>
                        </a:rPr>
                        <a:t>1229,63</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a:effectLst/>
                          <a:latin typeface="Times New Roman"/>
                          <a:ea typeface="Times New Roman"/>
                          <a:cs typeface="Arial"/>
                        </a:rPr>
                        <a:t>684,31</a:t>
                      </a:r>
                      <a:endParaRPr lang="fr-FR" sz="1100" b="1">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88">
                <a:tc>
                  <a:txBody>
                    <a:bodyPr/>
                    <a:lstStyle/>
                    <a:p>
                      <a:pPr>
                        <a:lnSpc>
                          <a:spcPct val="150000"/>
                        </a:lnSpc>
                        <a:spcAft>
                          <a:spcPts val="1000"/>
                        </a:spcAft>
                      </a:pPr>
                      <a:r>
                        <a:rPr lang="fr-FR" sz="1400" b="1">
                          <a:effectLst/>
                          <a:latin typeface="Times New Roman"/>
                          <a:ea typeface="Times New Roman"/>
                          <a:cs typeface="Arial"/>
                        </a:rPr>
                        <a:t>1987-1998</a:t>
                      </a:r>
                      <a:endParaRPr lang="fr-FR" sz="1100" b="1">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dirty="0">
                          <a:effectLst/>
                          <a:latin typeface="Times New Roman"/>
                          <a:ea typeface="Times New Roman"/>
                          <a:cs typeface="Arial"/>
                        </a:rPr>
                        <a:t>1813,00</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dirty="0">
                          <a:effectLst/>
                          <a:latin typeface="Times New Roman"/>
                          <a:ea typeface="Times New Roman"/>
                          <a:cs typeface="Arial"/>
                        </a:rPr>
                        <a:t>583,37</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2488">
                <a:tc>
                  <a:txBody>
                    <a:bodyPr/>
                    <a:lstStyle/>
                    <a:p>
                      <a:pPr>
                        <a:lnSpc>
                          <a:spcPct val="150000"/>
                        </a:lnSpc>
                        <a:spcAft>
                          <a:spcPts val="1000"/>
                        </a:spcAft>
                      </a:pPr>
                      <a:r>
                        <a:rPr lang="fr-FR" sz="1400" b="1">
                          <a:effectLst/>
                          <a:latin typeface="Times New Roman"/>
                          <a:ea typeface="Times New Roman"/>
                          <a:cs typeface="Arial"/>
                        </a:rPr>
                        <a:t>1998-2008</a:t>
                      </a:r>
                      <a:endParaRPr lang="fr-FR" sz="1100" b="1">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dirty="0">
                          <a:effectLst/>
                          <a:latin typeface="Times New Roman"/>
                          <a:ea typeface="Times New Roman"/>
                          <a:cs typeface="Arial"/>
                        </a:rPr>
                        <a:t>2664,00</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ts val="1000"/>
                        </a:spcAft>
                      </a:pPr>
                      <a:r>
                        <a:rPr lang="fr-FR" sz="1400" b="1" dirty="0">
                          <a:effectLst/>
                          <a:latin typeface="Times New Roman"/>
                          <a:ea typeface="Times New Roman"/>
                          <a:cs typeface="Arial"/>
                        </a:rPr>
                        <a:t>851,00</a:t>
                      </a:r>
                      <a:endParaRPr lang="fr-FR" sz="1100" b="1" dirty="0">
                        <a:effectLst/>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Organigramme : Délai 5"/>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7" name="ZoneTexte 6"/>
          <p:cNvSpPr txBox="1"/>
          <p:nvPr/>
        </p:nvSpPr>
        <p:spPr>
          <a:xfrm>
            <a:off x="2632364" y="178035"/>
            <a:ext cx="4752109" cy="338554"/>
          </a:xfrm>
          <a:prstGeom prst="rect">
            <a:avLst/>
          </a:prstGeom>
          <a:noFill/>
        </p:spPr>
        <p:txBody>
          <a:bodyPr wrap="square" rtlCol="0">
            <a:spAutoFit/>
          </a:bodyPr>
          <a:lstStyle/>
          <a:p>
            <a:r>
              <a:rPr lang="fr-FR" sz="1600" b="1" dirty="0" smtClean="0"/>
              <a:t>Etapes d’Evolution urbaine par superficie  :</a:t>
            </a:r>
            <a:endParaRPr lang="fr-FR" sz="1600" dirty="0"/>
          </a:p>
        </p:txBody>
      </p:sp>
      <p:graphicFrame>
        <p:nvGraphicFramePr>
          <p:cNvPr id="2" name="Graphique 1"/>
          <p:cNvGraphicFramePr/>
          <p:nvPr>
            <p:extLst>
              <p:ext uri="{D42A27DB-BD31-4B8C-83A1-F6EECF244321}">
                <p14:modId xmlns:p14="http://schemas.microsoft.com/office/powerpoint/2010/main" xmlns="" val="3255903876"/>
              </p:ext>
            </p:extLst>
          </p:nvPr>
        </p:nvGraphicFramePr>
        <p:xfrm>
          <a:off x="660400" y="888999"/>
          <a:ext cx="8483600" cy="312420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5683426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7893" y="1554435"/>
            <a:ext cx="2818262" cy="2585323"/>
          </a:xfrm>
          <a:prstGeom prst="rect">
            <a:avLst/>
          </a:prstGeom>
        </p:spPr>
        <p:txBody>
          <a:bodyPr wrap="square">
            <a:spAutoFit/>
          </a:bodyPr>
          <a:lstStyle/>
          <a:p>
            <a:pPr algn="just"/>
            <a:r>
              <a:rPr lang="fr-FR" dirty="0" smtClean="0"/>
              <a:t>la </a:t>
            </a:r>
            <a:r>
              <a:rPr lang="fr-FR" dirty="0"/>
              <a:t>ville de Bejaia </a:t>
            </a:r>
            <a:r>
              <a:rPr lang="fr-FR" dirty="0" smtClean="0"/>
              <a:t>est </a:t>
            </a:r>
            <a:r>
              <a:rPr lang="fr-FR" dirty="0"/>
              <a:t>caractérisé par une trame viaire irrégulière cela est du au contrainte qui se trouve dans le site. Comme les pentes, les montagnes et les oueds.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016155" y="878788"/>
            <a:ext cx="5810250" cy="5400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6" name="Organigramme : Délai 5"/>
          <p:cNvSpPr/>
          <p:nvPr/>
        </p:nvSpPr>
        <p:spPr>
          <a:xfrm rot="5400000">
            <a:off x="4422153" y="-2081594"/>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7" name="ZoneTexte 6"/>
          <p:cNvSpPr txBox="1"/>
          <p:nvPr/>
        </p:nvSpPr>
        <p:spPr>
          <a:xfrm>
            <a:off x="3707921" y="161396"/>
            <a:ext cx="2121158" cy="338554"/>
          </a:xfrm>
          <a:prstGeom prst="rect">
            <a:avLst/>
          </a:prstGeom>
          <a:noFill/>
        </p:spPr>
        <p:txBody>
          <a:bodyPr wrap="square" rtlCol="0">
            <a:spAutoFit/>
          </a:bodyPr>
          <a:lstStyle/>
          <a:p>
            <a:r>
              <a:rPr lang="fr-FR" sz="1600" b="1" dirty="0" smtClean="0"/>
              <a:t>Les infrastructures </a:t>
            </a:r>
            <a:endParaRPr lang="fr-FR" sz="1600" dirty="0"/>
          </a:p>
        </p:txBody>
      </p:sp>
      <p:sp>
        <p:nvSpPr>
          <p:cNvPr id="8" name="Rectangle 7"/>
          <p:cNvSpPr/>
          <p:nvPr/>
        </p:nvSpPr>
        <p:spPr>
          <a:xfrm>
            <a:off x="558269" y="920352"/>
            <a:ext cx="2089033" cy="523220"/>
          </a:xfrm>
          <a:prstGeom prst="rect">
            <a:avLst/>
          </a:prstGeom>
        </p:spPr>
        <p:txBody>
          <a:bodyPr wrap="none">
            <a:spAutoFit/>
          </a:bodyPr>
          <a:lstStyle/>
          <a:p>
            <a:r>
              <a:rPr lang="fr-FR" sz="2800" dirty="0" smtClean="0">
                <a:solidFill>
                  <a:schemeClr val="bg2">
                    <a:lumMod val="25000"/>
                  </a:schemeClr>
                </a:solidFill>
              </a:rPr>
              <a:t>-LA VOIRIE</a:t>
            </a:r>
            <a:endParaRPr lang="fr-FR" sz="2800" dirty="0">
              <a:solidFill>
                <a:schemeClr val="bg2">
                  <a:lumMod val="25000"/>
                </a:schemeClr>
              </a:solidFill>
            </a:endParaRPr>
          </a:p>
        </p:txBody>
      </p:sp>
    </p:spTree>
    <p:extLst>
      <p:ext uri="{BB962C8B-B14F-4D97-AF65-F5344CB8AC3E}">
        <p14:creationId xmlns:p14="http://schemas.microsoft.com/office/powerpoint/2010/main" xmlns="" val="35689749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p:cNvPicPr>
            <a:picLocks noChangeAspect="1" noChangeArrowheads="1"/>
          </p:cNvPicPr>
          <p:nvPr/>
        </p:nvPicPr>
        <p:blipFill>
          <a:blip r:embed="rId2" cstate="print"/>
          <a:srcRect/>
          <a:stretch>
            <a:fillRect/>
          </a:stretch>
        </p:blipFill>
        <p:spPr bwMode="auto">
          <a:xfrm>
            <a:off x="368555" y="1429084"/>
            <a:ext cx="3728255" cy="18256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Picture 10"/>
          <p:cNvPicPr>
            <a:picLocks noChangeAspect="1" noChangeArrowheads="1"/>
          </p:cNvPicPr>
          <p:nvPr/>
        </p:nvPicPr>
        <p:blipFill>
          <a:blip r:embed="rId3"/>
          <a:srcRect/>
          <a:stretch>
            <a:fillRect/>
          </a:stretch>
        </p:blipFill>
        <p:spPr bwMode="auto">
          <a:xfrm>
            <a:off x="4934753" y="3641885"/>
            <a:ext cx="3856887" cy="226459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 name="Picture 12"/>
          <p:cNvPicPr>
            <a:picLocks noChangeAspect="1" noChangeArrowheads="1"/>
          </p:cNvPicPr>
          <p:nvPr/>
        </p:nvPicPr>
        <p:blipFill>
          <a:blip r:embed="rId4" cstate="print"/>
          <a:srcRect/>
          <a:stretch>
            <a:fillRect/>
          </a:stretch>
        </p:blipFill>
        <p:spPr bwMode="auto">
          <a:xfrm>
            <a:off x="368555" y="3641885"/>
            <a:ext cx="3728255" cy="226459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8" name="Picture 14"/>
          <p:cNvPicPr>
            <a:picLocks noChangeAspect="1" noChangeArrowheads="1"/>
          </p:cNvPicPr>
          <p:nvPr/>
        </p:nvPicPr>
        <p:blipFill>
          <a:blip r:embed="rId5" cstate="print"/>
          <a:srcRect/>
          <a:stretch>
            <a:fillRect/>
          </a:stretch>
        </p:blipFill>
        <p:spPr bwMode="auto">
          <a:xfrm flipH="1">
            <a:off x="4934755" y="1429083"/>
            <a:ext cx="4035201" cy="182569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7" name="Text Box 9"/>
          <p:cNvSpPr txBox="1">
            <a:spLocks noChangeArrowheads="1"/>
          </p:cNvSpPr>
          <p:nvPr/>
        </p:nvSpPr>
        <p:spPr bwMode="auto">
          <a:xfrm>
            <a:off x="2399097" y="3313080"/>
            <a:ext cx="1265237" cy="366713"/>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a:ln>
                  <a:noFill/>
                </a:ln>
                <a:solidFill>
                  <a:sysClr val="windowText" lastClr="000000"/>
                </a:solidFill>
                <a:effectLst/>
                <a:uLnTx/>
                <a:uFillTx/>
              </a:rPr>
              <a:t>secondaire</a:t>
            </a:r>
          </a:p>
        </p:txBody>
      </p:sp>
      <p:sp>
        <p:nvSpPr>
          <p:cNvPr id="18" name="Text Box 11"/>
          <p:cNvSpPr txBox="1">
            <a:spLocks noChangeArrowheads="1"/>
          </p:cNvSpPr>
          <p:nvPr/>
        </p:nvSpPr>
        <p:spPr bwMode="auto">
          <a:xfrm>
            <a:off x="6736118" y="6216411"/>
            <a:ext cx="1221809" cy="369332"/>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smtClean="0">
                <a:ln>
                  <a:noFill/>
                </a:ln>
                <a:solidFill>
                  <a:sysClr val="windowText" lastClr="000000"/>
                </a:solidFill>
                <a:effectLst/>
                <a:uLnTx/>
                <a:uFillTx/>
              </a:rPr>
              <a:t>Escaliers </a:t>
            </a:r>
            <a:endParaRPr kumimoji="0" lang="fr-FR" sz="1800" b="0" i="0" u="none" strike="noStrike" kern="0" cap="none" spc="0" normalizeH="0" baseline="0" noProof="0" dirty="0">
              <a:ln>
                <a:noFill/>
              </a:ln>
              <a:solidFill>
                <a:sysClr val="windowText" lastClr="000000"/>
              </a:solidFill>
              <a:effectLst/>
              <a:uLnTx/>
              <a:uFillTx/>
            </a:endParaRPr>
          </a:p>
        </p:txBody>
      </p:sp>
      <p:sp>
        <p:nvSpPr>
          <p:cNvPr id="19" name="Text Box 13"/>
          <p:cNvSpPr txBox="1">
            <a:spLocks noChangeArrowheads="1"/>
          </p:cNvSpPr>
          <p:nvPr/>
        </p:nvSpPr>
        <p:spPr bwMode="auto">
          <a:xfrm>
            <a:off x="2547529" y="6046558"/>
            <a:ext cx="968375" cy="366713"/>
          </a:xfrm>
          <a:prstGeom prst="rect">
            <a:avLst/>
          </a:prstGeom>
          <a:noFill/>
          <a:ln w="9525">
            <a:noFill/>
            <a:miter lim="800000"/>
            <a:headEnd/>
            <a:tailEnd/>
          </a:ln>
          <a:effectLst/>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a:ln>
                  <a:noFill/>
                </a:ln>
                <a:solidFill>
                  <a:sysClr val="windowText" lastClr="000000"/>
                </a:solidFill>
                <a:effectLst/>
                <a:uLnTx/>
                <a:uFillTx/>
              </a:rPr>
              <a:t>tertiaire</a:t>
            </a:r>
          </a:p>
        </p:txBody>
      </p:sp>
      <p:sp>
        <p:nvSpPr>
          <p:cNvPr id="20" name="Text Box 15"/>
          <p:cNvSpPr txBox="1">
            <a:spLocks noChangeArrowheads="1"/>
          </p:cNvSpPr>
          <p:nvPr/>
        </p:nvSpPr>
        <p:spPr bwMode="auto">
          <a:xfrm>
            <a:off x="6378394" y="3272553"/>
            <a:ext cx="1304627" cy="369332"/>
          </a:xfrm>
          <a:prstGeom prst="rect">
            <a:avLst/>
          </a:prstGeom>
          <a:noFill/>
          <a:ln w="9525">
            <a:noFill/>
            <a:miter lim="800000"/>
            <a:headEnd/>
            <a:tailEnd/>
          </a:ln>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fr-FR" sz="1800" b="0" i="0" u="none" strike="noStrike" kern="0" cap="none" spc="0" normalizeH="0" baseline="0" noProof="0" dirty="0">
                <a:ln>
                  <a:noFill/>
                </a:ln>
                <a:solidFill>
                  <a:sysClr val="windowText" lastClr="000000"/>
                </a:solidFill>
                <a:effectLst/>
                <a:uLnTx/>
                <a:uFillTx/>
              </a:rPr>
              <a:t>primaire</a:t>
            </a:r>
          </a:p>
        </p:txBody>
      </p:sp>
      <p:sp>
        <p:nvSpPr>
          <p:cNvPr id="22" name="Organigramme : Délai 21"/>
          <p:cNvSpPr/>
          <p:nvPr/>
        </p:nvSpPr>
        <p:spPr>
          <a:xfrm rot="5400000">
            <a:off x="4422153" y="-2081594"/>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23" name="ZoneTexte 22"/>
          <p:cNvSpPr txBox="1"/>
          <p:nvPr/>
        </p:nvSpPr>
        <p:spPr>
          <a:xfrm>
            <a:off x="3707921" y="161396"/>
            <a:ext cx="2121158" cy="338554"/>
          </a:xfrm>
          <a:prstGeom prst="rect">
            <a:avLst/>
          </a:prstGeom>
          <a:noFill/>
        </p:spPr>
        <p:txBody>
          <a:bodyPr wrap="square" rtlCol="0">
            <a:spAutoFit/>
          </a:bodyPr>
          <a:lstStyle/>
          <a:p>
            <a:r>
              <a:rPr lang="fr-FR" sz="1600" b="1" dirty="0" smtClean="0"/>
              <a:t>Les infrastructures </a:t>
            </a:r>
            <a:endParaRPr lang="fr-FR" sz="1600" dirty="0"/>
          </a:p>
        </p:txBody>
      </p:sp>
      <p:sp>
        <p:nvSpPr>
          <p:cNvPr id="12" name="Rectangle 11"/>
          <p:cNvSpPr/>
          <p:nvPr/>
        </p:nvSpPr>
        <p:spPr>
          <a:xfrm>
            <a:off x="558269" y="920352"/>
            <a:ext cx="2089033" cy="523220"/>
          </a:xfrm>
          <a:prstGeom prst="rect">
            <a:avLst/>
          </a:prstGeom>
        </p:spPr>
        <p:txBody>
          <a:bodyPr wrap="none">
            <a:spAutoFit/>
          </a:bodyPr>
          <a:lstStyle/>
          <a:p>
            <a:r>
              <a:rPr lang="fr-FR" sz="2800" dirty="0" smtClean="0">
                <a:solidFill>
                  <a:schemeClr val="bg2">
                    <a:lumMod val="25000"/>
                  </a:schemeClr>
                </a:solidFill>
              </a:rPr>
              <a:t>-LA VOIRIE</a:t>
            </a:r>
            <a:endParaRPr lang="fr-FR" sz="2800" dirty="0">
              <a:solidFill>
                <a:schemeClr val="bg2">
                  <a:lumMod val="25000"/>
                </a:schemeClr>
              </a:solidFill>
            </a:endParaRPr>
          </a:p>
        </p:txBody>
      </p:sp>
    </p:spTree>
    <p:extLst>
      <p:ext uri="{BB962C8B-B14F-4D97-AF65-F5344CB8AC3E}">
        <p14:creationId xmlns:p14="http://schemas.microsoft.com/office/powerpoint/2010/main" xmlns="" val="235570240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hamza\Documents\AEP-Model.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70495" y="1425137"/>
            <a:ext cx="6168789" cy="5050351"/>
          </a:xfrm>
          <a:prstGeom prst="rect">
            <a:avLst/>
          </a:prstGeom>
          <a:noFill/>
          <a:ln>
            <a:noFill/>
          </a:ln>
        </p:spPr>
      </p:pic>
      <p:sp>
        <p:nvSpPr>
          <p:cNvPr id="5" name="Rectangle 4"/>
          <p:cNvSpPr/>
          <p:nvPr/>
        </p:nvSpPr>
        <p:spPr>
          <a:xfrm>
            <a:off x="484495" y="2214846"/>
            <a:ext cx="2286000" cy="2031325"/>
          </a:xfrm>
          <a:prstGeom prst="rect">
            <a:avLst/>
          </a:prstGeom>
        </p:spPr>
        <p:txBody>
          <a:bodyPr wrap="square">
            <a:spAutoFit/>
          </a:bodyPr>
          <a:lstStyle/>
          <a:p>
            <a:pPr algn="just"/>
            <a:r>
              <a:rPr lang="fr-FR" dirty="0"/>
              <a:t>La ville de </a:t>
            </a:r>
            <a:r>
              <a:rPr lang="fr-FR" dirty="0" smtClean="0"/>
              <a:t>Bejaia </a:t>
            </a:r>
            <a:r>
              <a:rPr lang="fr-FR" dirty="0"/>
              <a:t>est totalement alimenté en eaux potable est cela et assuré par la présence des nappes .  </a:t>
            </a:r>
          </a:p>
        </p:txBody>
      </p:sp>
      <p:sp>
        <p:nvSpPr>
          <p:cNvPr id="8" name="Organigramme : Délai 7"/>
          <p:cNvSpPr/>
          <p:nvPr/>
        </p:nvSpPr>
        <p:spPr>
          <a:xfrm rot="5400000">
            <a:off x="4422153" y="-2081594"/>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9" name="ZoneTexte 8"/>
          <p:cNvSpPr txBox="1"/>
          <p:nvPr/>
        </p:nvSpPr>
        <p:spPr>
          <a:xfrm>
            <a:off x="3707921" y="161396"/>
            <a:ext cx="2121158" cy="338554"/>
          </a:xfrm>
          <a:prstGeom prst="rect">
            <a:avLst/>
          </a:prstGeom>
          <a:noFill/>
        </p:spPr>
        <p:txBody>
          <a:bodyPr wrap="square" rtlCol="0">
            <a:spAutoFit/>
          </a:bodyPr>
          <a:lstStyle/>
          <a:p>
            <a:r>
              <a:rPr lang="fr-FR" sz="1600" b="1" dirty="0" smtClean="0"/>
              <a:t>Les infrastructures </a:t>
            </a:r>
            <a:endParaRPr lang="fr-FR" sz="1600" dirty="0"/>
          </a:p>
        </p:txBody>
      </p:sp>
      <p:sp>
        <p:nvSpPr>
          <p:cNvPr id="2" name="Rectangle 1"/>
          <p:cNvSpPr/>
          <p:nvPr/>
        </p:nvSpPr>
        <p:spPr>
          <a:xfrm>
            <a:off x="682960" y="1302328"/>
            <a:ext cx="1338828" cy="523220"/>
          </a:xfrm>
          <a:prstGeom prst="rect">
            <a:avLst/>
          </a:prstGeom>
        </p:spPr>
        <p:txBody>
          <a:bodyPr wrap="none">
            <a:spAutoFit/>
          </a:bodyPr>
          <a:lstStyle/>
          <a:p>
            <a:r>
              <a:rPr lang="fr-FR" sz="2800" dirty="0" smtClean="0">
                <a:solidFill>
                  <a:schemeClr val="bg2">
                    <a:lumMod val="25000"/>
                  </a:schemeClr>
                </a:solidFill>
              </a:rPr>
              <a:t>-L’AEP</a:t>
            </a:r>
            <a:endParaRPr lang="fr-FR" sz="2800" dirty="0">
              <a:solidFill>
                <a:schemeClr val="bg2">
                  <a:lumMod val="25000"/>
                </a:schemeClr>
              </a:solidFill>
            </a:endParaRPr>
          </a:p>
        </p:txBody>
      </p:sp>
    </p:spTree>
    <p:extLst>
      <p:ext uri="{BB962C8B-B14F-4D97-AF65-F5344CB8AC3E}">
        <p14:creationId xmlns:p14="http://schemas.microsoft.com/office/powerpoint/2010/main" xmlns="" val="1146321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3" y="-2081594"/>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3707921" y="161396"/>
            <a:ext cx="2121158" cy="338554"/>
          </a:xfrm>
          <a:prstGeom prst="rect">
            <a:avLst/>
          </a:prstGeom>
          <a:noFill/>
        </p:spPr>
        <p:txBody>
          <a:bodyPr wrap="square" rtlCol="0">
            <a:spAutoFit/>
          </a:bodyPr>
          <a:lstStyle/>
          <a:p>
            <a:r>
              <a:rPr lang="fr-FR" sz="1600" b="1" dirty="0" smtClean="0"/>
              <a:t>Les infrastructures </a:t>
            </a:r>
            <a:endParaRPr lang="fr-FR" sz="1600" dirty="0"/>
          </a:p>
        </p:txBody>
      </p:sp>
      <p:sp>
        <p:nvSpPr>
          <p:cNvPr id="6" name="Rectangle 5"/>
          <p:cNvSpPr/>
          <p:nvPr/>
        </p:nvSpPr>
        <p:spPr>
          <a:xfrm>
            <a:off x="682960" y="942109"/>
            <a:ext cx="3692036" cy="523220"/>
          </a:xfrm>
          <a:prstGeom prst="rect">
            <a:avLst/>
          </a:prstGeom>
        </p:spPr>
        <p:txBody>
          <a:bodyPr wrap="none">
            <a:spAutoFit/>
          </a:bodyPr>
          <a:lstStyle/>
          <a:p>
            <a:r>
              <a:rPr lang="fr-FR" sz="2800" dirty="0" smtClean="0">
                <a:solidFill>
                  <a:schemeClr val="bg2">
                    <a:lumMod val="25000"/>
                  </a:schemeClr>
                </a:solidFill>
              </a:rPr>
              <a:t>-L’ASSINISSEMENTS </a:t>
            </a:r>
            <a:endParaRPr lang="fr-FR" sz="2800" dirty="0">
              <a:solidFill>
                <a:schemeClr val="bg2">
                  <a:lumMod val="25000"/>
                </a:schemeClr>
              </a:solidFill>
            </a:endParaRPr>
          </a:p>
        </p:txBody>
      </p:sp>
      <p:pic>
        <p:nvPicPr>
          <p:cNvPr id="7" name="Picture 3" descr="C:\Users\hamza\Documents\Dessin1-Model.jpg"/>
          <p:cNvPicPr/>
          <p:nvPr/>
        </p:nvPicPr>
        <p:blipFill rotWithShape="1">
          <a:blip r:embed="rId2">
            <a:extLst>
              <a:ext uri="{28A0092B-C50C-407E-A947-70E740481C1C}">
                <a14:useLocalDpi xmlns:a14="http://schemas.microsoft.com/office/drawing/2010/main" xmlns="" val="0"/>
              </a:ext>
            </a:extLst>
          </a:blip>
          <a:srcRect r="5433"/>
          <a:stretch/>
        </p:blipFill>
        <p:spPr bwMode="auto">
          <a:xfrm>
            <a:off x="245437" y="2410314"/>
            <a:ext cx="8640960" cy="4170219"/>
          </a:xfrm>
          <a:prstGeom prst="rect">
            <a:avLst/>
          </a:prstGeom>
          <a:ln w="88900" cap="sq" cmpd="thickThin">
            <a:solidFill>
              <a:srgbClr val="000000"/>
            </a:solidFill>
            <a:prstDash val="solid"/>
            <a:miter lim="800000"/>
          </a:ln>
          <a:effectLst>
            <a:innerShdw blurRad="76200">
              <a:srgbClr val="000000"/>
            </a:innerShdw>
          </a:effectLst>
        </p:spPr>
      </p:pic>
      <p:sp>
        <p:nvSpPr>
          <p:cNvPr id="8" name="Rectangle 7"/>
          <p:cNvSpPr/>
          <p:nvPr/>
        </p:nvSpPr>
        <p:spPr>
          <a:xfrm>
            <a:off x="290042" y="1390002"/>
            <a:ext cx="8355193" cy="923330"/>
          </a:xfrm>
          <a:prstGeom prst="rect">
            <a:avLst/>
          </a:prstGeom>
        </p:spPr>
        <p:txBody>
          <a:bodyPr wrap="square">
            <a:spAutoFit/>
          </a:bodyPr>
          <a:lstStyle/>
          <a:p>
            <a:pPr fontAlgn="base"/>
            <a:r>
              <a:rPr lang="fr-FR" dirty="0">
                <a:latin typeface="Arial" pitchFamily="34" charset="0"/>
                <a:cs typeface="Arial" pitchFamily="34" charset="0"/>
              </a:rPr>
              <a:t>Le réseau d’assainissement de l’agglomération de </a:t>
            </a:r>
            <a:r>
              <a:rPr lang="fr-FR" dirty="0" err="1">
                <a:latin typeface="Arial" pitchFamily="34" charset="0"/>
                <a:cs typeface="Arial" pitchFamily="34" charset="0"/>
              </a:rPr>
              <a:t>Béjaia</a:t>
            </a:r>
            <a:r>
              <a:rPr lang="fr-FR" dirty="0">
                <a:latin typeface="Arial" pitchFamily="34" charset="0"/>
                <a:cs typeface="Arial" pitchFamily="34" charset="0"/>
              </a:rPr>
              <a:t> est du type séparatif dans la plupart des  Collecteurs et du type unitaire dans les autres.</a:t>
            </a:r>
          </a:p>
          <a:p>
            <a:pPr fontAlgn="base"/>
            <a:r>
              <a:rPr lang="fr-FR" dirty="0">
                <a:latin typeface="Arial" pitchFamily="34" charset="0"/>
                <a:cs typeface="Arial" pitchFamily="34" charset="0"/>
              </a:rPr>
              <a:t>Actuellement, il présente des </a:t>
            </a:r>
            <a:r>
              <a:rPr lang="fr-FR" dirty="0" smtClean="0">
                <a:latin typeface="Arial" pitchFamily="34" charset="0"/>
                <a:cs typeface="Arial" pitchFamily="34" charset="0"/>
              </a:rPr>
              <a:t>dysfonctionnements</a:t>
            </a:r>
            <a:r>
              <a:rPr lang="fr-FR" dirty="0">
                <a:latin typeface="Arial" pitchFamily="34" charset="0"/>
                <a:cs typeface="Arial" pitchFamily="34" charset="0"/>
              </a:rPr>
              <a:t> dû au manque d’entretien</a:t>
            </a:r>
            <a:endParaRPr lang="fr-FR" dirty="0"/>
          </a:p>
        </p:txBody>
      </p:sp>
    </p:spTree>
    <p:extLst>
      <p:ext uri="{BB962C8B-B14F-4D97-AF65-F5344CB8AC3E}">
        <p14:creationId xmlns:p14="http://schemas.microsoft.com/office/powerpoint/2010/main" xmlns="" val="13148901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3578363" y="189815"/>
            <a:ext cx="2919419" cy="338554"/>
          </a:xfrm>
          <a:prstGeom prst="rect">
            <a:avLst/>
          </a:prstGeom>
          <a:noFill/>
        </p:spPr>
        <p:txBody>
          <a:bodyPr wrap="square" rtlCol="0">
            <a:spAutoFit/>
          </a:bodyPr>
          <a:lstStyle/>
          <a:p>
            <a:r>
              <a:rPr lang="fr-FR" sz="1600" b="1" dirty="0" smtClean="0"/>
              <a:t>Les Equipements </a:t>
            </a:r>
            <a:endParaRPr lang="fr-FR" sz="1600" dirty="0"/>
          </a:p>
        </p:txBody>
      </p:sp>
      <p:sp>
        <p:nvSpPr>
          <p:cNvPr id="2" name="Rectangle 1"/>
          <p:cNvSpPr/>
          <p:nvPr/>
        </p:nvSpPr>
        <p:spPr>
          <a:xfrm>
            <a:off x="376844" y="990599"/>
            <a:ext cx="1161011" cy="2355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9537" y="804496"/>
            <a:ext cx="8924925" cy="59340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943731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an vers le bas 3"/>
          <p:cNvSpPr/>
          <p:nvPr/>
        </p:nvSpPr>
        <p:spPr>
          <a:xfrm>
            <a:off x="429415" y="1124744"/>
            <a:ext cx="8316416" cy="3672408"/>
          </a:xfrm>
          <a:prstGeom prst="ribb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 name="Rectangle 5"/>
          <p:cNvSpPr/>
          <p:nvPr/>
        </p:nvSpPr>
        <p:spPr>
          <a:xfrm>
            <a:off x="2567219" y="2492896"/>
            <a:ext cx="4081566" cy="1508105"/>
          </a:xfrm>
          <a:prstGeom prst="rect">
            <a:avLst/>
          </a:prstGeom>
        </p:spPr>
        <p:txBody>
          <a:bodyPr wrap="none">
            <a:spAutoFit/>
          </a:bodyPr>
          <a:lstStyle/>
          <a:p>
            <a:pPr marL="342900" lvl="0" indent="-342900" algn="ctr">
              <a:lnSpc>
                <a:spcPct val="115000"/>
              </a:lnSpc>
              <a:buClr>
                <a:srgbClr val="0070C0"/>
              </a:buClr>
              <a:buSzPts val="1800"/>
              <a:buFont typeface="Wingdings"/>
              <a:buChar char=""/>
            </a:pPr>
            <a:r>
              <a:rPr lang="fr-FR" sz="4000" b="1" dirty="0">
                <a:solidFill>
                  <a:prstClr val="black"/>
                </a:solidFill>
                <a:latin typeface="Baskerville Old Face" pitchFamily="18" charset="0"/>
                <a:ea typeface="Calibri"/>
                <a:cs typeface="Arial"/>
              </a:rPr>
              <a:t>Présentation de </a:t>
            </a:r>
            <a:endParaRPr lang="fr-FR" sz="4000" b="1" dirty="0" smtClean="0">
              <a:solidFill>
                <a:prstClr val="black"/>
              </a:solidFill>
              <a:latin typeface="Baskerville Old Face" pitchFamily="18" charset="0"/>
              <a:ea typeface="Calibri"/>
              <a:cs typeface="Arial"/>
            </a:endParaRPr>
          </a:p>
          <a:p>
            <a:pPr marL="342900" lvl="0" indent="-342900" algn="ctr">
              <a:lnSpc>
                <a:spcPct val="115000"/>
              </a:lnSpc>
              <a:buClr>
                <a:srgbClr val="0070C0"/>
              </a:buClr>
              <a:buSzPts val="1800"/>
              <a:buFont typeface="Wingdings"/>
              <a:buChar char=""/>
            </a:pPr>
            <a:r>
              <a:rPr lang="fr-FR" sz="4000" b="1" dirty="0" smtClean="0">
                <a:solidFill>
                  <a:prstClr val="black"/>
                </a:solidFill>
                <a:latin typeface="Baskerville Old Face" pitchFamily="18" charset="0"/>
                <a:ea typeface="Calibri"/>
                <a:cs typeface="Arial"/>
              </a:rPr>
              <a:t>la </a:t>
            </a:r>
            <a:r>
              <a:rPr lang="fr-FR" sz="4000" b="1" dirty="0">
                <a:solidFill>
                  <a:prstClr val="black"/>
                </a:solidFill>
                <a:latin typeface="Baskerville Old Face" pitchFamily="18" charset="0"/>
                <a:ea typeface="Calibri"/>
                <a:cs typeface="Arial"/>
              </a:rPr>
              <a:t>ville de </a:t>
            </a:r>
            <a:r>
              <a:rPr lang="fr-FR" sz="4000" b="1" dirty="0" smtClean="0">
                <a:solidFill>
                  <a:prstClr val="black"/>
                </a:solidFill>
                <a:latin typeface="Baskerville Old Face" pitchFamily="18" charset="0"/>
                <a:ea typeface="Calibri"/>
                <a:cs typeface="Arial"/>
              </a:rPr>
              <a:t>Bejaïa</a:t>
            </a:r>
            <a:r>
              <a:rPr lang="fr-FR" sz="4000" b="1" dirty="0">
                <a:solidFill>
                  <a:prstClr val="black"/>
                </a:solidFill>
                <a:latin typeface="Baskerville Old Face" pitchFamily="18" charset="0"/>
                <a:ea typeface="Calibri"/>
                <a:cs typeface="Arial"/>
              </a:rPr>
              <a:t> :</a:t>
            </a:r>
          </a:p>
        </p:txBody>
      </p:sp>
    </p:spTree>
    <p:extLst>
      <p:ext uri="{BB962C8B-B14F-4D97-AF65-F5344CB8AC3E}">
        <p14:creationId xmlns:p14="http://schemas.microsoft.com/office/powerpoint/2010/main" xmlns="" val="13218021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3308789" y="178035"/>
            <a:ext cx="2919419" cy="338554"/>
          </a:xfrm>
          <a:prstGeom prst="rect">
            <a:avLst/>
          </a:prstGeom>
          <a:noFill/>
        </p:spPr>
        <p:txBody>
          <a:bodyPr wrap="square" rtlCol="0">
            <a:spAutoFit/>
          </a:bodyPr>
          <a:lstStyle/>
          <a:p>
            <a:r>
              <a:rPr lang="fr-FR" sz="1600" b="1" dirty="0" smtClean="0"/>
              <a:t>Typologie  D’habitat</a:t>
            </a:r>
            <a:endParaRPr lang="fr-FR" sz="1600" dirty="0"/>
          </a:p>
        </p:txBody>
      </p:sp>
      <p:pic>
        <p:nvPicPr>
          <p:cNvPr id="6" name="Picture 2" descr="C:\Users\hamza\Documents\typologie 06........-Model.jpg"/>
          <p:cNvPicPr>
            <a:picLocks noChangeAspect="1" noChangeArrowheads="1"/>
          </p:cNvPicPr>
          <p:nvPr/>
        </p:nvPicPr>
        <p:blipFill>
          <a:blip r:embed="rId2">
            <a:extLst>
              <a:ext uri="{BEBA8EAE-BF5A-486C-A8C5-ECC9F3942E4B}">
                <a14:imgProps xmlns:a14="http://schemas.microsoft.com/office/drawing/2010/main" xmlns="">
                  <a14:imgLayer r:embed="rId3">
                    <a14:imgEffect>
                      <a14:colorTemperature colorTemp="11200"/>
                    </a14:imgEffect>
                    <a14:imgEffect>
                      <a14:brightnessContrast contrast="-20000"/>
                    </a14:imgEffect>
                  </a14:imgLayer>
                </a14:imgProps>
              </a:ext>
              <a:ext uri="{28A0092B-C50C-407E-A947-70E740481C1C}">
                <a14:useLocalDpi xmlns:a14="http://schemas.microsoft.com/office/drawing/2010/main" xmlns="" val="0"/>
              </a:ext>
            </a:extLst>
          </a:blip>
          <a:srcRect/>
          <a:stretch>
            <a:fillRect/>
          </a:stretch>
        </p:blipFill>
        <p:spPr bwMode="auto">
          <a:xfrm>
            <a:off x="450104" y="832206"/>
            <a:ext cx="8004549" cy="571252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524859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uban vers le bas 3"/>
          <p:cNvSpPr/>
          <p:nvPr/>
        </p:nvSpPr>
        <p:spPr>
          <a:xfrm>
            <a:off x="429415" y="711199"/>
            <a:ext cx="8316416" cy="4275463"/>
          </a:xfrm>
          <a:prstGeom prst="ribb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5" name="Rectangle 4"/>
          <p:cNvSpPr/>
          <p:nvPr/>
        </p:nvSpPr>
        <p:spPr>
          <a:xfrm>
            <a:off x="1689100" y="1346664"/>
            <a:ext cx="5740400" cy="3170099"/>
          </a:xfrm>
          <a:prstGeom prst="rect">
            <a:avLst/>
          </a:prstGeom>
        </p:spPr>
        <p:txBody>
          <a:bodyPr wrap="square">
            <a:spAutoFit/>
          </a:bodyPr>
          <a:lstStyle/>
          <a:p>
            <a:pPr algn="ctr">
              <a:defRPr/>
            </a:pPr>
            <a:r>
              <a:rPr lang="fr-FR" sz="4000" b="1" dirty="0">
                <a:latin typeface="Times New Roman" pitchFamily="18" charset="0"/>
                <a:cs typeface="Times New Roman" pitchFamily="18" charset="0"/>
              </a:rPr>
              <a:t>Deuxième partie : Perspectives de développement et d’aménagement de la commune de Bejaia</a:t>
            </a:r>
            <a:endParaRPr lang="fr-FR" sz="4000" dirty="0"/>
          </a:p>
        </p:txBody>
      </p:sp>
    </p:spTree>
    <p:extLst>
      <p:ext uri="{BB962C8B-B14F-4D97-AF65-F5344CB8AC3E}">
        <p14:creationId xmlns:p14="http://schemas.microsoft.com/office/powerpoint/2010/main" xmlns="" val="23640420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rganigramme : Document 4"/>
          <p:cNvSpPr/>
          <p:nvPr/>
        </p:nvSpPr>
        <p:spPr>
          <a:xfrm>
            <a:off x="1854200" y="1828800"/>
            <a:ext cx="5308600" cy="2235200"/>
          </a:xfrm>
          <a:prstGeom prst="flowChartDocumen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endParaRPr lang="fr-FR"/>
          </a:p>
        </p:txBody>
      </p:sp>
      <p:sp>
        <p:nvSpPr>
          <p:cNvPr id="6" name="Rectangle 5"/>
          <p:cNvSpPr/>
          <p:nvPr/>
        </p:nvSpPr>
        <p:spPr>
          <a:xfrm>
            <a:off x="2222500" y="1954937"/>
            <a:ext cx="4572000" cy="1754326"/>
          </a:xfrm>
          <a:prstGeom prst="rect">
            <a:avLst/>
          </a:prstGeom>
        </p:spPr>
        <p:txBody>
          <a:bodyPr>
            <a:spAutoFit/>
          </a:bodyPr>
          <a:lstStyle/>
          <a:p>
            <a:pPr algn="ctr">
              <a:defRPr/>
            </a:pPr>
            <a:r>
              <a:rPr lang="fr-FR" b="1" dirty="0">
                <a:latin typeface="Times New Roman" pitchFamily="18" charset="0"/>
                <a:cs typeface="Times New Roman" pitchFamily="18" charset="0"/>
              </a:rPr>
              <a:t>Chapitre I : Perspectives démographiques de la commune de Bejaia</a:t>
            </a:r>
          </a:p>
          <a:p>
            <a:pPr>
              <a:defRPr/>
            </a:pPr>
            <a:r>
              <a:rPr lang="fr-FR" b="1" dirty="0">
                <a:latin typeface="Times New Roman" pitchFamily="18" charset="0"/>
                <a:ea typeface="Calibri" pitchFamily="34" charset="0"/>
                <a:cs typeface="Times New Roman" pitchFamily="18" charset="0"/>
              </a:rPr>
              <a:t>Chapitre II : Evaluation des besoins en mati</a:t>
            </a:r>
            <a:r>
              <a:rPr lang="fr-FR" b="1" dirty="0">
                <a:ea typeface="Calibri" pitchFamily="34" charset="0"/>
                <a:cs typeface="Times New Roman" pitchFamily="18" charset="0"/>
              </a:rPr>
              <a:t>è</a:t>
            </a:r>
            <a:r>
              <a:rPr lang="fr-FR" b="1" dirty="0">
                <a:latin typeface="Times New Roman" pitchFamily="18" charset="0"/>
                <a:ea typeface="Calibri" pitchFamily="34" charset="0"/>
                <a:cs typeface="Times New Roman" pitchFamily="18" charset="0"/>
              </a:rPr>
              <a:t>re de logement et d</a:t>
            </a:r>
            <a:r>
              <a:rPr lang="fr-FR" b="1" dirty="0">
                <a:ea typeface="Calibri" pitchFamily="34" charset="0"/>
                <a:cs typeface="Times New Roman" pitchFamily="18" charset="0"/>
              </a:rPr>
              <a:t>’é</a:t>
            </a:r>
            <a:r>
              <a:rPr lang="fr-FR" b="1" dirty="0">
                <a:latin typeface="Times New Roman" pitchFamily="18" charset="0"/>
                <a:ea typeface="Calibri" pitchFamily="34" charset="0"/>
                <a:cs typeface="Times New Roman" pitchFamily="18" charset="0"/>
              </a:rPr>
              <a:t>quipement</a:t>
            </a:r>
          </a:p>
          <a:p>
            <a:pPr>
              <a:defRPr/>
            </a:pPr>
            <a:r>
              <a:rPr lang="fr-FR" b="1" dirty="0">
                <a:latin typeface="Times New Roman" pitchFamily="18" charset="0"/>
                <a:cs typeface="Times New Roman" pitchFamily="18" charset="0"/>
              </a:rPr>
              <a:t>Chapitre III :Application du parti d’aménagement</a:t>
            </a:r>
            <a:endParaRPr lang="fr-FR" dirty="0">
              <a:ea typeface="Calibri" pitchFamily="34" charset="0"/>
              <a:cs typeface="Times New Roman" pitchFamily="18" charset="0"/>
            </a:endParaRPr>
          </a:p>
        </p:txBody>
      </p:sp>
    </p:spTree>
    <p:extLst>
      <p:ext uri="{BB962C8B-B14F-4D97-AF65-F5344CB8AC3E}">
        <p14:creationId xmlns:p14="http://schemas.microsoft.com/office/powerpoint/2010/main" xmlns="" val="335992559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1203325" y="765175"/>
            <a:ext cx="6753225" cy="1439863"/>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r>
              <a:rPr lang="fr-FR" sz="2400" b="1" dirty="0">
                <a:solidFill>
                  <a:schemeClr val="tx1"/>
                </a:solidFill>
                <a:latin typeface="Times New Roman" pitchFamily="18" charset="0"/>
                <a:cs typeface="Times New Roman" pitchFamily="18" charset="0"/>
              </a:rPr>
              <a:t>Chapitre I : Perspectives démographiques de la commune de Bejaia</a:t>
            </a:r>
            <a:endParaRPr lang="fr-FR" sz="2400" dirty="0">
              <a:solidFill>
                <a:schemeClr val="tx1"/>
              </a:solidFill>
            </a:endParaRPr>
          </a:p>
        </p:txBody>
      </p:sp>
      <p:sp>
        <p:nvSpPr>
          <p:cNvPr id="5" name="Rectangle à coins arrondis 4"/>
          <p:cNvSpPr/>
          <p:nvPr/>
        </p:nvSpPr>
        <p:spPr>
          <a:xfrm>
            <a:off x="1208088" y="2924175"/>
            <a:ext cx="6753225" cy="208915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just">
              <a:defRPr/>
            </a:pPr>
            <a:r>
              <a:rPr lang="fr-FR" sz="2400" dirty="0">
                <a:latin typeface="Times New Roman" pitchFamily="18" charset="0"/>
                <a:cs typeface="Times New Roman" pitchFamily="18" charset="0"/>
              </a:rPr>
              <a:t> Dans ce chapitre l’estimation de la population à court, moyen et long terme est réalisé par la formule [Pop</a:t>
            </a:r>
            <a:r>
              <a:rPr lang="fr-FR" sz="1400" dirty="0">
                <a:latin typeface="Times New Roman" pitchFamily="18" charset="0"/>
                <a:cs typeface="Times New Roman" pitchFamily="18" charset="0"/>
              </a:rPr>
              <a:t>n</a:t>
            </a:r>
            <a:r>
              <a:rPr lang="fr-FR" sz="2400" dirty="0">
                <a:latin typeface="Times New Roman" pitchFamily="18" charset="0"/>
                <a:cs typeface="Times New Roman" pitchFamily="18" charset="0"/>
              </a:rPr>
              <a:t>= Pop</a:t>
            </a:r>
            <a:r>
              <a:rPr lang="fr-FR" sz="1400" dirty="0">
                <a:latin typeface="Times New Roman" pitchFamily="18" charset="0"/>
                <a:cs typeface="Times New Roman" pitchFamily="18" charset="0"/>
              </a:rPr>
              <a:t>2008</a:t>
            </a:r>
            <a:r>
              <a:rPr lang="fr-FR" sz="2400" dirty="0">
                <a:latin typeface="Times New Roman" pitchFamily="18" charset="0"/>
                <a:cs typeface="Times New Roman" pitchFamily="18" charset="0"/>
              </a:rPr>
              <a:t>(R+1)</a:t>
            </a:r>
            <a:r>
              <a:rPr lang="fr-FR" sz="2400" baseline="30000" dirty="0">
                <a:latin typeface="Times New Roman" pitchFamily="18" charset="0"/>
                <a:cs typeface="Times New Roman" pitchFamily="18" charset="0"/>
              </a:rPr>
              <a:t>n</a:t>
            </a:r>
            <a:r>
              <a:rPr lang="fr-FR" sz="2400" dirty="0">
                <a:latin typeface="Times New Roman" pitchFamily="18" charset="0"/>
                <a:cs typeface="Times New Roman" pitchFamily="18" charset="0"/>
              </a:rPr>
              <a:t> ] et on se basant sur les statistiques du RGPH 2008 et le taux d’accroissement de la commune de Bejaia.</a:t>
            </a:r>
            <a:endParaRPr lang="fr-FR" sz="2400" dirty="0">
              <a:solidFill>
                <a:schemeClr val="tx1"/>
              </a:solidFill>
            </a:endParaRPr>
          </a:p>
        </p:txBody>
      </p:sp>
    </p:spTree>
    <p:extLst>
      <p:ext uri="{BB962C8B-B14F-4D97-AF65-F5344CB8AC3E}">
        <p14:creationId xmlns:p14="http://schemas.microsoft.com/office/powerpoint/2010/main" xmlns="" val="34648805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682625" y="2305050"/>
          <a:ext cx="7345362" cy="2563814"/>
        </p:xfrm>
        <a:graphic>
          <a:graphicData uri="http://schemas.openxmlformats.org/drawingml/2006/table">
            <a:tbl>
              <a:tblPr>
                <a:tableStyleId>{00A15C55-8517-42AA-B614-E9B94910E393}</a:tableStyleId>
              </a:tblPr>
              <a:tblGrid>
                <a:gridCol w="1709926"/>
                <a:gridCol w="1385763"/>
                <a:gridCol w="1478147"/>
                <a:gridCol w="1385763"/>
                <a:gridCol w="1385763"/>
              </a:tblGrid>
              <a:tr h="827037">
                <a:tc rowSpan="2">
                  <a:txBody>
                    <a:bodyPr/>
                    <a:lstStyle/>
                    <a:p>
                      <a:pPr algn="ctr">
                        <a:lnSpc>
                          <a:spcPct val="115000"/>
                        </a:lnSpc>
                        <a:spcAft>
                          <a:spcPts val="0"/>
                        </a:spcAft>
                      </a:pPr>
                      <a:r>
                        <a:rPr lang="fr-FR" sz="1800" b="1" dirty="0" smtClean="0">
                          <a:latin typeface="Times New Roman" pitchFamily="18" charset="0"/>
                          <a:cs typeface="Times New Roman" pitchFamily="18" charset="0"/>
                        </a:rPr>
                        <a:t>Dispersion</a:t>
                      </a:r>
                      <a:endParaRPr lang="fr-FR" sz="1800" b="1" dirty="0">
                        <a:latin typeface="Times New Roman" pitchFamily="18" charset="0"/>
                        <a:ea typeface="Calibri"/>
                        <a:cs typeface="Times New Roman" pitchFamily="18" charset="0"/>
                      </a:endParaRPr>
                    </a:p>
                  </a:txBody>
                  <a:tcPr marL="68579" marR="68579" marT="0" marB="0" anchor="ctr"/>
                </a:tc>
                <a:tc rowSpan="2">
                  <a:txBody>
                    <a:bodyPr/>
                    <a:lstStyle/>
                    <a:p>
                      <a:pPr algn="ctr">
                        <a:lnSpc>
                          <a:spcPct val="115000"/>
                        </a:lnSpc>
                        <a:spcAft>
                          <a:spcPts val="0"/>
                        </a:spcAft>
                      </a:pPr>
                      <a:r>
                        <a:rPr lang="fr-FR" sz="1800" b="1" dirty="0">
                          <a:latin typeface="Times New Roman" pitchFamily="18" charset="0"/>
                          <a:cs typeface="Times New Roman" pitchFamily="18" charset="0"/>
                        </a:rPr>
                        <a:t>Pop.</a:t>
                      </a:r>
                    </a:p>
                    <a:p>
                      <a:pPr algn="ctr">
                        <a:lnSpc>
                          <a:spcPct val="115000"/>
                        </a:lnSpc>
                        <a:spcAft>
                          <a:spcPts val="0"/>
                        </a:spcAft>
                      </a:pPr>
                      <a:r>
                        <a:rPr lang="fr-FR" sz="1800" b="1" dirty="0" smtClean="0">
                          <a:latin typeface="Times New Roman" pitchFamily="18" charset="0"/>
                          <a:cs typeface="Times New Roman" pitchFamily="18" charset="0"/>
                        </a:rPr>
                        <a:t>2012</a:t>
                      </a:r>
                      <a:endParaRPr lang="fr-FR" sz="1800" b="1" dirty="0">
                        <a:latin typeface="Times New Roman" pitchFamily="18" charset="0"/>
                        <a:ea typeface="Calibri"/>
                        <a:cs typeface="Times New Roman" pitchFamily="18" charset="0"/>
                      </a:endParaRPr>
                    </a:p>
                  </a:txBody>
                  <a:tcPr marL="68579" marR="68579" marT="0" marB="0" anchor="ctr"/>
                </a:tc>
                <a:tc gridSpan="3">
                  <a:txBody>
                    <a:bodyPr/>
                    <a:lstStyle/>
                    <a:p>
                      <a:pPr algn="ctr">
                        <a:lnSpc>
                          <a:spcPct val="115000"/>
                        </a:lnSpc>
                        <a:spcAft>
                          <a:spcPts val="0"/>
                        </a:spcAft>
                      </a:pPr>
                      <a:r>
                        <a:rPr lang="fr-FR" sz="1800" b="1" dirty="0">
                          <a:latin typeface="Times New Roman" pitchFamily="18" charset="0"/>
                          <a:cs typeface="Times New Roman" pitchFamily="18" charset="0"/>
                        </a:rPr>
                        <a:t>Population projetée</a:t>
                      </a:r>
                      <a:endParaRPr lang="fr-FR" sz="1800" b="1" dirty="0">
                        <a:latin typeface="Times New Roman" pitchFamily="18" charset="0"/>
                        <a:ea typeface="Calibri"/>
                        <a:cs typeface="Times New Roman" pitchFamily="18" charset="0"/>
                      </a:endParaRPr>
                    </a:p>
                  </a:txBody>
                  <a:tcPr marL="68579" marR="68579" marT="0" marB="0" anchor="ctr"/>
                </a:tc>
                <a:tc hMerge="1">
                  <a:txBody>
                    <a:bodyPr/>
                    <a:lstStyle/>
                    <a:p>
                      <a:endParaRPr lang="fr-FR"/>
                    </a:p>
                  </a:txBody>
                  <a:tcPr/>
                </a:tc>
                <a:tc hMerge="1">
                  <a:txBody>
                    <a:bodyPr/>
                    <a:lstStyle/>
                    <a:p>
                      <a:endParaRPr lang="fr-FR"/>
                    </a:p>
                  </a:txBody>
                  <a:tcPr/>
                </a:tc>
              </a:tr>
              <a:tr h="827037">
                <a:tc vMerge="1">
                  <a:txBody>
                    <a:bodyPr/>
                    <a:lstStyle/>
                    <a:p>
                      <a:endParaRPr lang="fr-FR"/>
                    </a:p>
                  </a:txBody>
                  <a:tcPr/>
                </a:tc>
                <a:tc vMerge="1">
                  <a:txBody>
                    <a:bodyPr/>
                    <a:lstStyle/>
                    <a:p>
                      <a:endParaRPr lang="fr-FR"/>
                    </a:p>
                  </a:txBody>
                  <a:tcPr/>
                </a:tc>
                <a:tc>
                  <a:txBody>
                    <a:bodyPr/>
                    <a:lstStyle/>
                    <a:p>
                      <a:pPr algn="ctr">
                        <a:lnSpc>
                          <a:spcPct val="115000"/>
                        </a:lnSpc>
                        <a:spcAft>
                          <a:spcPts val="0"/>
                        </a:spcAft>
                      </a:pPr>
                      <a:r>
                        <a:rPr lang="fr-FR" sz="1800" b="1" dirty="0" smtClean="0">
                          <a:latin typeface="Times New Roman" pitchFamily="18" charset="0"/>
                          <a:cs typeface="Times New Roman" pitchFamily="18" charset="0"/>
                        </a:rPr>
                        <a:t>2017</a:t>
                      </a:r>
                      <a:endParaRPr lang="fr-FR" sz="1800" b="1" dirty="0">
                        <a:latin typeface="Times New Roman" pitchFamily="18" charset="0"/>
                        <a:ea typeface="Calibri"/>
                        <a:cs typeface="Times New Roman" pitchFamily="18" charset="0"/>
                      </a:endParaRPr>
                    </a:p>
                  </a:txBody>
                  <a:tcPr marL="68579" marR="68579"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2022</a:t>
                      </a:r>
                      <a:endParaRPr lang="fr-FR" sz="1800" b="1" dirty="0">
                        <a:latin typeface="Times New Roman" pitchFamily="18" charset="0"/>
                        <a:ea typeface="Calibri"/>
                        <a:cs typeface="Times New Roman" pitchFamily="18" charset="0"/>
                      </a:endParaRPr>
                    </a:p>
                  </a:txBody>
                  <a:tcPr marL="68579" marR="68579"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2032</a:t>
                      </a:r>
                      <a:endParaRPr lang="fr-FR" sz="1800" b="1" dirty="0">
                        <a:latin typeface="Times New Roman" pitchFamily="18" charset="0"/>
                        <a:ea typeface="Calibri"/>
                        <a:cs typeface="Times New Roman" pitchFamily="18" charset="0"/>
                      </a:endParaRPr>
                    </a:p>
                  </a:txBody>
                  <a:tcPr marL="68579" marR="68579" marT="0" marB="0" anchor="ctr"/>
                </a:tc>
              </a:tr>
              <a:tr h="909740">
                <a:tc>
                  <a:txBody>
                    <a:bodyPr/>
                    <a:lstStyle/>
                    <a:p>
                      <a:pPr algn="ctr">
                        <a:lnSpc>
                          <a:spcPct val="115000"/>
                        </a:lnSpc>
                        <a:spcAft>
                          <a:spcPts val="0"/>
                        </a:spcAft>
                      </a:pPr>
                      <a:r>
                        <a:rPr lang="fr-FR" sz="1800" b="1" dirty="0">
                          <a:latin typeface="Times New Roman" pitchFamily="18" charset="0"/>
                          <a:cs typeface="Times New Roman" pitchFamily="18" charset="0"/>
                        </a:rPr>
                        <a:t>Commune </a:t>
                      </a:r>
                      <a:r>
                        <a:rPr lang="fr-FR" sz="1800" b="1" dirty="0" smtClean="0">
                          <a:latin typeface="Times New Roman" pitchFamily="18" charset="0"/>
                          <a:cs typeface="Times New Roman" pitchFamily="18" charset="0"/>
                        </a:rPr>
                        <a:t>de</a:t>
                      </a:r>
                      <a:r>
                        <a:rPr lang="fr-FR" sz="1800" b="1" baseline="0" dirty="0" smtClean="0">
                          <a:latin typeface="Times New Roman" pitchFamily="18" charset="0"/>
                          <a:cs typeface="Times New Roman" pitchFamily="18" charset="0"/>
                        </a:rPr>
                        <a:t> Bejaia</a:t>
                      </a:r>
                      <a:endParaRPr lang="fr-FR" sz="1800" b="1" dirty="0">
                        <a:latin typeface="Times New Roman" pitchFamily="18" charset="0"/>
                        <a:ea typeface="Calibri"/>
                        <a:cs typeface="Times New Roman" pitchFamily="18" charset="0"/>
                      </a:endParaRPr>
                    </a:p>
                  </a:txBody>
                  <a:tcPr marL="68579" marR="68579"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185173</a:t>
                      </a:r>
                      <a:endParaRPr lang="fr-FR" sz="1800" b="1" dirty="0">
                        <a:latin typeface="Times New Roman" pitchFamily="18" charset="0"/>
                        <a:ea typeface="Calibri"/>
                        <a:cs typeface="Times New Roman" pitchFamily="18" charset="0"/>
                      </a:endParaRPr>
                    </a:p>
                  </a:txBody>
                  <a:tcPr marL="68579" marR="68579"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198699</a:t>
                      </a:r>
                      <a:endParaRPr lang="fr-FR" sz="1800" b="1" dirty="0">
                        <a:latin typeface="Times New Roman" pitchFamily="18" charset="0"/>
                        <a:ea typeface="Calibri"/>
                        <a:cs typeface="Times New Roman" pitchFamily="18" charset="0"/>
                      </a:endParaRPr>
                    </a:p>
                  </a:txBody>
                  <a:tcPr marL="68579" marR="68579"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213213</a:t>
                      </a:r>
                      <a:endParaRPr lang="fr-FR" sz="1800" b="1" dirty="0">
                        <a:latin typeface="Times New Roman" pitchFamily="18" charset="0"/>
                        <a:ea typeface="Calibri"/>
                        <a:cs typeface="Times New Roman" pitchFamily="18" charset="0"/>
                      </a:endParaRPr>
                    </a:p>
                  </a:txBody>
                  <a:tcPr marL="68579" marR="68579"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245498</a:t>
                      </a:r>
                      <a:endParaRPr lang="fr-FR" sz="1800" b="1" dirty="0">
                        <a:latin typeface="Times New Roman" pitchFamily="18" charset="0"/>
                        <a:ea typeface="Calibri"/>
                        <a:cs typeface="Times New Roman" pitchFamily="18" charset="0"/>
                      </a:endParaRPr>
                    </a:p>
                  </a:txBody>
                  <a:tcPr marL="68579" marR="68579" marT="0" marB="0" anchor="ctr"/>
                </a:tc>
              </a:tr>
            </a:tbl>
          </a:graphicData>
        </a:graphic>
      </p:graphicFrame>
      <p:sp>
        <p:nvSpPr>
          <p:cNvPr id="5" name="Rectangle à coins arrondis 4"/>
          <p:cNvSpPr/>
          <p:nvPr/>
        </p:nvSpPr>
        <p:spPr>
          <a:xfrm>
            <a:off x="539750" y="715963"/>
            <a:ext cx="7345363" cy="105727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457200" indent="-457200">
              <a:buFontTx/>
              <a:buAutoNum type="arabicPeriod"/>
              <a:defRPr/>
            </a:pPr>
            <a:r>
              <a:rPr lang="fr-FR" sz="2400" b="1" dirty="0">
                <a:latin typeface="Times New Roman" pitchFamily="18" charset="0"/>
                <a:ea typeface="Calibri" pitchFamily="34" charset="0"/>
                <a:cs typeface="Times New Roman" pitchFamily="18" charset="0"/>
              </a:rPr>
              <a:t>Population totale :</a:t>
            </a:r>
          </a:p>
          <a:p>
            <a:pPr marL="342900" indent="-342900">
              <a:buFont typeface="Wingdings" pitchFamily="2" charset="2"/>
              <a:buChar char="Ø"/>
              <a:defRPr/>
            </a:pPr>
            <a:r>
              <a:rPr lang="fr-FR" sz="2400" b="1" dirty="0">
                <a:latin typeface="Times New Roman" pitchFamily="18" charset="0"/>
                <a:ea typeface="Calibri" pitchFamily="34" charset="0"/>
                <a:cs typeface="Times New Roman" pitchFamily="18" charset="0"/>
              </a:rPr>
              <a:t>Projections techniques de population (2012 - 2032):</a:t>
            </a:r>
            <a:endParaRPr lang="fr-FR" sz="2400" dirty="0">
              <a:ea typeface="Calibri" pitchFamily="34" charset="0"/>
              <a:cs typeface="Times New Roman" pitchFamily="18" charset="0"/>
            </a:endParaRPr>
          </a:p>
        </p:txBody>
      </p:sp>
    </p:spTree>
    <p:extLst>
      <p:ext uri="{BB962C8B-B14F-4D97-AF65-F5344CB8AC3E}">
        <p14:creationId xmlns:p14="http://schemas.microsoft.com/office/powerpoint/2010/main" xmlns="" val="83944787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534988" y="2205038"/>
          <a:ext cx="8031162" cy="2952750"/>
        </p:xfrm>
        <a:graphic>
          <a:graphicData uri="http://schemas.openxmlformats.org/drawingml/2006/table">
            <a:tbl>
              <a:tblPr>
                <a:tableStyleId>{7DF18680-E054-41AD-8BC1-D1AEF772440D}</a:tableStyleId>
              </a:tblPr>
              <a:tblGrid>
                <a:gridCol w="1338527"/>
                <a:gridCol w="1003650"/>
                <a:gridCol w="1673404"/>
                <a:gridCol w="1338527"/>
                <a:gridCol w="1338527"/>
                <a:gridCol w="1338527"/>
              </a:tblGrid>
              <a:tr h="1031636">
                <a:tc>
                  <a:txBody>
                    <a:bodyPr/>
                    <a:lstStyle/>
                    <a:p>
                      <a:pPr algn="ctr">
                        <a:lnSpc>
                          <a:spcPct val="115000"/>
                        </a:lnSpc>
                        <a:spcAft>
                          <a:spcPts val="0"/>
                        </a:spcAft>
                      </a:pP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Groupe</a:t>
                      </a:r>
                      <a:r>
                        <a:rPr lang="fr-FR" sz="1800" b="1" baseline="0" dirty="0" smtClean="0">
                          <a:latin typeface="Times New Roman" pitchFamily="18" charset="0"/>
                          <a:cs typeface="Times New Roman" pitchFamily="18" charset="0"/>
                        </a:rPr>
                        <a:t> </a:t>
                      </a:r>
                      <a:r>
                        <a:rPr lang="fr-FR" sz="1800" b="1" dirty="0" smtClean="0">
                          <a:latin typeface="Times New Roman" pitchFamily="18" charset="0"/>
                          <a:cs typeface="Times New Roman" pitchFamily="18" charset="0"/>
                        </a:rPr>
                        <a:t>d'âges</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a:latin typeface="Times New Roman" pitchFamily="18" charset="0"/>
                          <a:cs typeface="Times New Roman" pitchFamily="18" charset="0"/>
                        </a:rPr>
                        <a:t>0-5 ans</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a:latin typeface="Times New Roman" pitchFamily="18" charset="0"/>
                          <a:cs typeface="Times New Roman" pitchFamily="18" charset="0"/>
                        </a:rPr>
                        <a:t>6-18 ans</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a:latin typeface="Times New Roman" pitchFamily="18" charset="0"/>
                          <a:cs typeface="Times New Roman" pitchFamily="18" charset="0"/>
                        </a:rPr>
                        <a:t>19-59 ans</a:t>
                      </a:r>
                      <a:endParaRPr lang="fr-FR" sz="1800" b="1">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a:latin typeface="Times New Roman" pitchFamily="18" charset="0"/>
                          <a:cs typeface="Times New Roman" pitchFamily="18" charset="0"/>
                        </a:rPr>
                        <a:t>60 ans et +</a:t>
                      </a:r>
                      <a:endParaRPr lang="fr-FR" sz="1800" b="1">
                        <a:latin typeface="Times New Roman" pitchFamily="18" charset="0"/>
                        <a:ea typeface="Calibri"/>
                        <a:cs typeface="Times New Roman" pitchFamily="18" charset="0"/>
                      </a:endParaRPr>
                    </a:p>
                  </a:txBody>
                  <a:tcPr marL="68584" marR="68584" marT="0" marB="0" anchor="ctr"/>
                </a:tc>
              </a:tr>
              <a:tr h="594512">
                <a:tc rowSpan="4">
                  <a:txBody>
                    <a:bodyPr/>
                    <a:lstStyle/>
                    <a:p>
                      <a:pPr algn="ctr">
                        <a:lnSpc>
                          <a:spcPct val="115000"/>
                        </a:lnSpc>
                        <a:spcAft>
                          <a:spcPts val="0"/>
                        </a:spcAft>
                      </a:pPr>
                      <a:r>
                        <a:rPr lang="fr-FR" sz="1800" b="1" dirty="0">
                          <a:latin typeface="Times New Roman" pitchFamily="18" charset="0"/>
                          <a:cs typeface="Times New Roman" pitchFamily="18" charset="0"/>
                        </a:rPr>
                        <a:t>Commune </a:t>
                      </a:r>
                      <a:r>
                        <a:rPr lang="fr-FR" sz="1800" b="1" dirty="0" smtClean="0">
                          <a:latin typeface="Times New Roman" pitchFamily="18" charset="0"/>
                          <a:cs typeface="Times New Roman" pitchFamily="18" charset="0"/>
                        </a:rPr>
                        <a:t>de</a:t>
                      </a:r>
                      <a:r>
                        <a:rPr lang="fr-FR" sz="1800" b="1" baseline="0" dirty="0" smtClean="0">
                          <a:latin typeface="Times New Roman" pitchFamily="18" charset="0"/>
                          <a:cs typeface="Times New Roman" pitchFamily="18" charset="0"/>
                        </a:rPr>
                        <a:t> Bejaia </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2012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14219</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44096</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113675</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16270</a:t>
                      </a:r>
                      <a:endParaRPr lang="fr-FR" sz="1800" b="1" dirty="0">
                        <a:latin typeface="Times New Roman" pitchFamily="18" charset="0"/>
                        <a:ea typeface="Calibri"/>
                        <a:cs typeface="Times New Roman" pitchFamily="18" charset="0"/>
                      </a:endParaRPr>
                    </a:p>
                  </a:txBody>
                  <a:tcPr marL="68584" marR="68584" marT="0" marB="0" anchor="ctr"/>
                </a:tc>
              </a:tr>
              <a:tr h="489027">
                <a:tc vMerge="1">
                  <a:txBody>
                    <a:bodyPr/>
                    <a:lstStyle/>
                    <a:p>
                      <a:endParaRPr lang="fr-FR"/>
                    </a:p>
                  </a:txBody>
                  <a:tcPr/>
                </a:tc>
                <a:tc>
                  <a:txBody>
                    <a:bodyPr/>
                    <a:lstStyle/>
                    <a:p>
                      <a:pPr algn="ctr">
                        <a:lnSpc>
                          <a:spcPct val="115000"/>
                        </a:lnSpc>
                        <a:spcAft>
                          <a:spcPts val="0"/>
                        </a:spcAft>
                      </a:pPr>
                      <a:r>
                        <a:rPr lang="fr-FR" sz="1800" b="1" dirty="0" smtClean="0">
                          <a:latin typeface="Times New Roman" pitchFamily="18" charset="0"/>
                          <a:cs typeface="Times New Roman" pitchFamily="18" charset="0"/>
                        </a:rPr>
                        <a:t>2017</a:t>
                      </a:r>
                      <a:endParaRPr lang="fr-FR" sz="1800" b="1" dirty="0" smtClean="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15258</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47317</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121978</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17458</a:t>
                      </a:r>
                      <a:endParaRPr lang="fr-FR" sz="1800" b="1" dirty="0">
                        <a:latin typeface="Times New Roman" pitchFamily="18" charset="0"/>
                        <a:ea typeface="Calibri"/>
                        <a:cs typeface="Times New Roman" pitchFamily="18" charset="0"/>
                      </a:endParaRPr>
                    </a:p>
                  </a:txBody>
                  <a:tcPr marL="68584" marR="68584" marT="0" marB="0" anchor="ctr"/>
                </a:tc>
              </a:tr>
              <a:tr h="441992">
                <a:tc vMerge="1">
                  <a:txBody>
                    <a:bodyPr/>
                    <a:lstStyle/>
                    <a:p>
                      <a:endParaRPr lang="fr-FR"/>
                    </a:p>
                  </a:txBody>
                  <a:tcPr/>
                </a:tc>
                <a:tc>
                  <a:txBody>
                    <a:bodyPr/>
                    <a:lstStyle/>
                    <a:p>
                      <a:pPr algn="ctr">
                        <a:lnSpc>
                          <a:spcPct val="115000"/>
                        </a:lnSpc>
                        <a:spcAft>
                          <a:spcPts val="0"/>
                        </a:spcAft>
                      </a:pPr>
                      <a:r>
                        <a:rPr lang="fr-FR" sz="1800" b="1" dirty="0" smtClean="0">
                          <a:latin typeface="Times New Roman" pitchFamily="18" charset="0"/>
                          <a:cs typeface="Times New Roman" pitchFamily="18" charset="0"/>
                        </a:rPr>
                        <a:t>2022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16373</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50773</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130888</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18734</a:t>
                      </a:r>
                      <a:endParaRPr lang="fr-FR" sz="1800" b="1" dirty="0">
                        <a:latin typeface="Times New Roman" pitchFamily="18" charset="0"/>
                        <a:ea typeface="Calibri"/>
                        <a:cs typeface="Times New Roman" pitchFamily="18" charset="0"/>
                      </a:endParaRPr>
                    </a:p>
                  </a:txBody>
                  <a:tcPr marL="68584" marR="68584" marT="0" marB="0" anchor="ctr"/>
                </a:tc>
              </a:tr>
              <a:tr h="395583">
                <a:tc vMerge="1">
                  <a:txBody>
                    <a:bodyPr/>
                    <a:lstStyle/>
                    <a:p>
                      <a:endParaRPr lang="fr-FR"/>
                    </a:p>
                  </a:txBody>
                  <a:tcPr/>
                </a:tc>
                <a:tc>
                  <a:txBody>
                    <a:bodyPr/>
                    <a:lstStyle/>
                    <a:p>
                      <a:pPr algn="ctr">
                        <a:lnSpc>
                          <a:spcPct val="115000"/>
                        </a:lnSpc>
                        <a:spcAft>
                          <a:spcPts val="0"/>
                        </a:spcAft>
                      </a:pPr>
                      <a:r>
                        <a:rPr lang="fr-FR" sz="1800" b="1" dirty="0" smtClean="0">
                          <a:latin typeface="Times New Roman" pitchFamily="18" charset="0"/>
                          <a:cs typeface="Times New Roman" pitchFamily="18" charset="0"/>
                        </a:rPr>
                        <a:t>2032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17569</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54482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140449</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20102</a:t>
                      </a:r>
                      <a:endParaRPr lang="fr-FR" sz="1800" b="1" dirty="0">
                        <a:latin typeface="Times New Roman" pitchFamily="18" charset="0"/>
                        <a:ea typeface="Calibri"/>
                        <a:cs typeface="Times New Roman" pitchFamily="18" charset="0"/>
                      </a:endParaRPr>
                    </a:p>
                  </a:txBody>
                  <a:tcPr marL="68584" marR="68584" marT="0" marB="0" anchor="ctr"/>
                </a:tc>
              </a:tr>
            </a:tbl>
          </a:graphicData>
        </a:graphic>
      </p:graphicFrame>
      <p:sp>
        <p:nvSpPr>
          <p:cNvPr id="5" name="Rectangle à coins arrondis 4"/>
          <p:cNvSpPr/>
          <p:nvPr/>
        </p:nvSpPr>
        <p:spPr>
          <a:xfrm>
            <a:off x="469900" y="571500"/>
            <a:ext cx="8062913" cy="1201738"/>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fr-FR" sz="2400" b="1" dirty="0">
                <a:latin typeface="Times New Roman" pitchFamily="18" charset="0"/>
                <a:ea typeface="Calibri" pitchFamily="34" charset="0"/>
                <a:cs typeface="Times New Roman" pitchFamily="18" charset="0"/>
              </a:rPr>
              <a:t>2. Répartition par grands groupes d’âges :</a:t>
            </a:r>
          </a:p>
          <a:p>
            <a:pPr marL="342900" indent="-342900">
              <a:buFont typeface="Wingdings" pitchFamily="2" charset="2"/>
              <a:buChar char="Ø"/>
              <a:defRPr/>
            </a:pPr>
            <a:r>
              <a:rPr lang="fr-FR" sz="2400" b="1" dirty="0">
                <a:latin typeface="Times New Roman" pitchFamily="18" charset="0"/>
                <a:ea typeface="Calibri" pitchFamily="34" charset="0"/>
                <a:cs typeface="Times New Roman" pitchFamily="18" charset="0"/>
              </a:rPr>
              <a:t>Répartition de la population par grands groupes d'âges et par dispersion</a:t>
            </a:r>
            <a:r>
              <a:rPr lang="fr-FR" sz="2400" dirty="0">
                <a:latin typeface="Times New Roman" pitchFamily="18" charset="0"/>
                <a:ea typeface="Calibri" pitchFamily="34" charset="0"/>
                <a:cs typeface="Times New Roman" pitchFamily="18" charset="0"/>
              </a:rPr>
              <a:t>: </a:t>
            </a:r>
          </a:p>
        </p:txBody>
      </p:sp>
    </p:spTree>
    <p:extLst>
      <p:ext uri="{BB962C8B-B14F-4D97-AF65-F5344CB8AC3E}">
        <p14:creationId xmlns:p14="http://schemas.microsoft.com/office/powerpoint/2010/main" xmlns="" val="850938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355600" y="2117725"/>
          <a:ext cx="8464548" cy="3040063"/>
        </p:xfrm>
        <a:graphic>
          <a:graphicData uri="http://schemas.openxmlformats.org/drawingml/2006/table">
            <a:tbl>
              <a:tblPr>
                <a:tableStyleId>{5C22544A-7EE6-4342-B048-85BDC9FD1C3A}</a:tableStyleId>
              </a:tblPr>
              <a:tblGrid>
                <a:gridCol w="1410758"/>
                <a:gridCol w="1410758"/>
                <a:gridCol w="1410758"/>
                <a:gridCol w="1410758"/>
                <a:gridCol w="1410758"/>
                <a:gridCol w="1410758"/>
              </a:tblGrid>
              <a:tr h="1281425">
                <a:tc>
                  <a:txBody>
                    <a:bodyPr/>
                    <a:lstStyle/>
                    <a:p>
                      <a:pPr algn="ctr">
                        <a:lnSpc>
                          <a:spcPct val="115000"/>
                        </a:lnSpc>
                        <a:spcAft>
                          <a:spcPts val="0"/>
                        </a:spcAft>
                      </a:pP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a:latin typeface="Times New Roman" pitchFamily="18" charset="0"/>
                          <a:cs typeface="Times New Roman" pitchFamily="18" charset="0"/>
                        </a:rPr>
                        <a:t>Cycles scolaires</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a:latin typeface="Times New Roman" pitchFamily="18" charset="0"/>
                          <a:cs typeface="Times New Roman" pitchFamily="18" charset="0"/>
                        </a:rPr>
                        <a:t>1er et 2ème</a:t>
                      </a:r>
                    </a:p>
                    <a:p>
                      <a:pPr algn="ctr">
                        <a:lnSpc>
                          <a:spcPct val="115000"/>
                        </a:lnSpc>
                        <a:spcAft>
                          <a:spcPts val="0"/>
                        </a:spcAft>
                      </a:pPr>
                      <a:r>
                        <a:rPr lang="fr-FR" sz="1800" b="1" dirty="0" smtClean="0">
                          <a:latin typeface="Times New Roman" pitchFamily="18" charset="0"/>
                          <a:cs typeface="Times New Roman" pitchFamily="18" charset="0"/>
                        </a:rPr>
                        <a:t>Cycle (Primaire)</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a:latin typeface="Times New Roman" pitchFamily="18" charset="0"/>
                          <a:cs typeface="Times New Roman" pitchFamily="18" charset="0"/>
                        </a:rPr>
                        <a:t>3ème </a:t>
                      </a:r>
                      <a:r>
                        <a:rPr lang="fr-FR" sz="1800" b="1" dirty="0" smtClean="0">
                          <a:latin typeface="Times New Roman" pitchFamily="18" charset="0"/>
                          <a:cs typeface="Times New Roman" pitchFamily="18" charset="0"/>
                        </a:rPr>
                        <a:t>cycle</a:t>
                      </a:r>
                    </a:p>
                    <a:p>
                      <a:pPr algn="ctr">
                        <a:lnSpc>
                          <a:spcPct val="115000"/>
                        </a:lnSpc>
                        <a:spcAft>
                          <a:spcPts val="0"/>
                        </a:spcAft>
                      </a:pPr>
                      <a:r>
                        <a:rPr lang="fr-FR" sz="1800" b="1" dirty="0" smtClean="0">
                          <a:latin typeface="Times New Roman" pitchFamily="18" charset="0"/>
                          <a:cs typeface="Times New Roman" pitchFamily="18" charset="0"/>
                        </a:rPr>
                        <a:t>(moyen)</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a:latin typeface="Times New Roman" pitchFamily="18" charset="0"/>
                          <a:cs typeface="Times New Roman" pitchFamily="18" charset="0"/>
                        </a:rPr>
                        <a:t>Enseignement</a:t>
                      </a:r>
                    </a:p>
                    <a:p>
                      <a:pPr algn="ctr">
                        <a:lnSpc>
                          <a:spcPct val="115000"/>
                        </a:lnSpc>
                        <a:spcAft>
                          <a:spcPts val="0"/>
                        </a:spcAft>
                      </a:pPr>
                      <a:r>
                        <a:rPr lang="fr-FR" sz="1800" b="1" dirty="0">
                          <a:latin typeface="Times New Roman" pitchFamily="18" charset="0"/>
                          <a:cs typeface="Times New Roman" pitchFamily="18" charset="0"/>
                        </a:rPr>
                        <a:t>secondaire</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a:latin typeface="Times New Roman" pitchFamily="18" charset="0"/>
                          <a:cs typeface="Times New Roman" pitchFamily="18" charset="0"/>
                        </a:rPr>
                        <a:t>Population</a:t>
                      </a:r>
                    </a:p>
                    <a:p>
                      <a:pPr algn="ctr">
                        <a:lnSpc>
                          <a:spcPct val="115000"/>
                        </a:lnSpc>
                        <a:spcAft>
                          <a:spcPts val="0"/>
                        </a:spcAft>
                      </a:pPr>
                      <a:r>
                        <a:rPr lang="fr-FR" sz="1800" b="1">
                          <a:latin typeface="Times New Roman" pitchFamily="18" charset="0"/>
                          <a:cs typeface="Times New Roman" pitchFamily="18" charset="0"/>
                        </a:rPr>
                        <a:t>scolarisable</a:t>
                      </a:r>
                      <a:endParaRPr lang="fr-FR" sz="1800" b="1">
                        <a:latin typeface="Times New Roman" pitchFamily="18" charset="0"/>
                        <a:ea typeface="Calibri"/>
                        <a:cs typeface="Times New Roman" pitchFamily="18" charset="0"/>
                      </a:endParaRPr>
                    </a:p>
                  </a:txBody>
                  <a:tcPr marL="68585" marR="68585" marT="0" marB="0" anchor="ctr"/>
                </a:tc>
              </a:tr>
              <a:tr h="432086">
                <a:tc rowSpan="4">
                  <a:txBody>
                    <a:bodyPr/>
                    <a:lstStyle/>
                    <a:p>
                      <a:pPr algn="ctr">
                        <a:lnSpc>
                          <a:spcPct val="115000"/>
                        </a:lnSpc>
                        <a:spcAft>
                          <a:spcPts val="0"/>
                        </a:spcAft>
                      </a:pPr>
                      <a:r>
                        <a:rPr lang="fr-FR" sz="1800" b="1" dirty="0">
                          <a:latin typeface="Times New Roman" pitchFamily="18" charset="0"/>
                          <a:cs typeface="Times New Roman" pitchFamily="18" charset="0"/>
                        </a:rPr>
                        <a:t>Commune </a:t>
                      </a:r>
                      <a:r>
                        <a:rPr lang="fr-FR" sz="1800" b="1" dirty="0" smtClean="0">
                          <a:latin typeface="Times New Roman" pitchFamily="18" charset="0"/>
                          <a:cs typeface="Times New Roman" pitchFamily="18" charset="0"/>
                        </a:rPr>
                        <a:t>de</a:t>
                      </a:r>
                      <a:r>
                        <a:rPr lang="fr-FR" sz="1800" b="1" baseline="0" dirty="0" smtClean="0">
                          <a:latin typeface="Times New Roman" pitchFamily="18" charset="0"/>
                          <a:cs typeface="Times New Roman" pitchFamily="18" charset="0"/>
                        </a:rPr>
                        <a:t> Bejaia</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2012</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800" b="1" kern="1200" dirty="0" smtClean="0">
                          <a:effectLst/>
                          <a:latin typeface="Times New Roman" pitchFamily="18" charset="0"/>
                          <a:cs typeface="Times New Roman" pitchFamily="18" charset="0"/>
                        </a:rPr>
                        <a:t>19158</a:t>
                      </a:r>
                      <a:endParaRPr lang="fr-FR" sz="1800" b="1" kern="1200" dirty="0" smtClean="0">
                        <a:solidFill>
                          <a:schemeClr val="tx1"/>
                        </a:solidFill>
                        <a:effectLst/>
                        <a:latin typeface="Times New Roman" pitchFamily="18" charset="0"/>
                        <a:ea typeface="+mn-ea"/>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13564</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9910</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42632</a:t>
                      </a:r>
                      <a:endParaRPr lang="fr-FR" sz="1800" b="1" dirty="0">
                        <a:latin typeface="Times New Roman" pitchFamily="18" charset="0"/>
                        <a:ea typeface="Calibri"/>
                        <a:cs typeface="Times New Roman" pitchFamily="18" charset="0"/>
                      </a:endParaRPr>
                    </a:p>
                  </a:txBody>
                  <a:tcPr marL="68585" marR="68585" marT="0" marB="0" anchor="ctr"/>
                </a:tc>
              </a:tr>
              <a:tr h="432086">
                <a:tc vMerge="1">
                  <a:txBody>
                    <a:bodyPr/>
                    <a:lstStyle/>
                    <a:p>
                      <a:endParaRPr lang="fr-FR"/>
                    </a:p>
                  </a:txBody>
                  <a:tcPr/>
                </a:tc>
                <a:tc>
                  <a:txBody>
                    <a:bodyPr/>
                    <a:lstStyle/>
                    <a:p>
                      <a:pPr algn="ctr">
                        <a:lnSpc>
                          <a:spcPct val="115000"/>
                        </a:lnSpc>
                        <a:spcAft>
                          <a:spcPts val="0"/>
                        </a:spcAft>
                      </a:pPr>
                      <a:r>
                        <a:rPr lang="fr-FR" sz="1800" b="1" dirty="0" smtClean="0">
                          <a:latin typeface="Times New Roman" pitchFamily="18" charset="0"/>
                          <a:cs typeface="Times New Roman" pitchFamily="18" charset="0"/>
                        </a:rPr>
                        <a:t>2017</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20557</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14555</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10634</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45746</a:t>
                      </a:r>
                      <a:endParaRPr lang="fr-FR" sz="1800" b="1" dirty="0">
                        <a:latin typeface="Times New Roman" pitchFamily="18" charset="0"/>
                        <a:ea typeface="Calibri"/>
                        <a:cs typeface="Times New Roman" pitchFamily="18" charset="0"/>
                      </a:endParaRPr>
                    </a:p>
                  </a:txBody>
                  <a:tcPr marL="68585" marR="68585" marT="0" marB="0" anchor="ctr"/>
                </a:tc>
              </a:tr>
              <a:tr h="447233">
                <a:tc vMerge="1">
                  <a:txBody>
                    <a:bodyPr/>
                    <a:lstStyle/>
                    <a:p>
                      <a:endParaRPr lang="fr-FR"/>
                    </a:p>
                  </a:txBody>
                  <a:tcPr/>
                </a:tc>
                <a:tc>
                  <a:txBody>
                    <a:bodyPr/>
                    <a:lstStyle/>
                    <a:p>
                      <a:pPr algn="ctr">
                        <a:lnSpc>
                          <a:spcPct val="115000"/>
                        </a:lnSpc>
                        <a:spcAft>
                          <a:spcPts val="0"/>
                        </a:spcAft>
                      </a:pPr>
                      <a:r>
                        <a:rPr lang="fr-FR" sz="1800" b="1" dirty="0" smtClean="0">
                          <a:latin typeface="Times New Roman" pitchFamily="18" charset="0"/>
                          <a:cs typeface="Times New Roman" pitchFamily="18" charset="0"/>
                        </a:rPr>
                        <a:t>2022</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22059</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15618</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11411</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49088</a:t>
                      </a:r>
                      <a:endParaRPr lang="fr-FR" sz="1800" b="1" dirty="0">
                        <a:latin typeface="Times New Roman" pitchFamily="18" charset="0"/>
                        <a:ea typeface="Calibri"/>
                        <a:cs typeface="Times New Roman" pitchFamily="18" charset="0"/>
                      </a:endParaRPr>
                    </a:p>
                  </a:txBody>
                  <a:tcPr marL="68585" marR="68585" marT="0" marB="0" anchor="ctr"/>
                </a:tc>
              </a:tr>
              <a:tr h="447233">
                <a:tc vMerge="1">
                  <a:txBody>
                    <a:bodyPr/>
                    <a:lstStyle/>
                    <a:p>
                      <a:endParaRPr lang="fr-FR"/>
                    </a:p>
                  </a:txBody>
                  <a:tcPr/>
                </a:tc>
                <a:tc>
                  <a:txBody>
                    <a:bodyPr/>
                    <a:lstStyle/>
                    <a:p>
                      <a:pPr algn="ctr">
                        <a:lnSpc>
                          <a:spcPct val="115000"/>
                        </a:lnSpc>
                        <a:spcAft>
                          <a:spcPts val="0"/>
                        </a:spcAft>
                      </a:pPr>
                      <a:r>
                        <a:rPr lang="fr-FR" sz="1800" b="1" dirty="0" smtClean="0">
                          <a:latin typeface="Times New Roman" pitchFamily="18" charset="0"/>
                          <a:cs typeface="Times New Roman" pitchFamily="18" charset="0"/>
                        </a:rPr>
                        <a:t>2032</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23670</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16759</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12245</a:t>
                      </a:r>
                      <a:endParaRPr lang="fr-FR" sz="1800" b="1" dirty="0">
                        <a:latin typeface="Times New Roman" pitchFamily="18" charset="0"/>
                        <a:ea typeface="Calibri"/>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52674</a:t>
                      </a:r>
                      <a:endParaRPr lang="fr-FR" sz="1800" b="1" dirty="0">
                        <a:latin typeface="Times New Roman" pitchFamily="18" charset="0"/>
                        <a:ea typeface="Calibri"/>
                        <a:cs typeface="Times New Roman" pitchFamily="18" charset="0"/>
                      </a:endParaRPr>
                    </a:p>
                  </a:txBody>
                  <a:tcPr marL="68585" marR="68585" marT="0" marB="0" anchor="ctr"/>
                </a:tc>
              </a:tr>
            </a:tbl>
          </a:graphicData>
        </a:graphic>
      </p:graphicFrame>
      <p:sp>
        <p:nvSpPr>
          <p:cNvPr id="5" name="Rectangle à coins arrondis 4"/>
          <p:cNvSpPr/>
          <p:nvPr/>
        </p:nvSpPr>
        <p:spPr>
          <a:xfrm>
            <a:off x="395288" y="404813"/>
            <a:ext cx="6264275" cy="107632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fr-FR" sz="2400" b="1" dirty="0">
                <a:latin typeface="Times New Roman" pitchFamily="18" charset="0"/>
                <a:ea typeface="Calibri" pitchFamily="34" charset="0"/>
                <a:cs typeface="Times New Roman" pitchFamily="18" charset="0"/>
              </a:rPr>
              <a:t>3. Population scolarisable :</a:t>
            </a:r>
          </a:p>
          <a:p>
            <a:pPr marL="342900" indent="-342900">
              <a:buFont typeface="Wingdings" pitchFamily="2" charset="2"/>
              <a:buChar char="Ø"/>
              <a:defRPr/>
            </a:pPr>
            <a:r>
              <a:rPr lang="fr-FR" sz="2400" b="1" dirty="0">
                <a:latin typeface="Times New Roman" pitchFamily="18" charset="0"/>
                <a:ea typeface="Calibri" pitchFamily="34" charset="0"/>
                <a:cs typeface="Times New Roman" pitchFamily="18" charset="0"/>
              </a:rPr>
              <a:t>Estimation de la population scolarisable :</a:t>
            </a:r>
            <a:endParaRPr lang="fr-FR" sz="2400" dirty="0">
              <a:ea typeface="Calibri" pitchFamily="34" charset="0"/>
              <a:cs typeface="Times New Roman" pitchFamily="18" charset="0"/>
            </a:endParaRPr>
          </a:p>
        </p:txBody>
      </p:sp>
    </p:spTree>
    <p:extLst>
      <p:ext uri="{BB962C8B-B14F-4D97-AF65-F5344CB8AC3E}">
        <p14:creationId xmlns:p14="http://schemas.microsoft.com/office/powerpoint/2010/main" xmlns="" val="93476758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au 5"/>
          <p:cNvGraphicFramePr>
            <a:graphicFrameLocks noGrp="1"/>
          </p:cNvGraphicFramePr>
          <p:nvPr/>
        </p:nvGraphicFramePr>
        <p:xfrm>
          <a:off x="557213" y="4724400"/>
          <a:ext cx="8215312" cy="1744668"/>
        </p:xfrm>
        <a:graphic>
          <a:graphicData uri="http://schemas.openxmlformats.org/drawingml/2006/table">
            <a:tbl>
              <a:tblPr>
                <a:tableStyleId>{5C22544A-7EE6-4342-B048-85BDC9FD1C3A}</a:tableStyleId>
              </a:tblPr>
              <a:tblGrid>
                <a:gridCol w="1623094"/>
                <a:gridCol w="1584176"/>
                <a:gridCol w="1512168"/>
                <a:gridCol w="1800200"/>
                <a:gridCol w="1695674"/>
              </a:tblGrid>
              <a:tr h="413020">
                <a:tc rowSpan="2">
                  <a:txBody>
                    <a:bodyPr/>
                    <a:lstStyle/>
                    <a:p>
                      <a:pPr algn="ctr">
                        <a:lnSpc>
                          <a:spcPct val="115000"/>
                        </a:lnSpc>
                        <a:spcAft>
                          <a:spcPts val="0"/>
                        </a:spcAft>
                      </a:pPr>
                      <a:r>
                        <a:rPr lang="fr-FR" sz="1800" b="1" dirty="0">
                          <a:latin typeface="Times New Roman" pitchFamily="18" charset="0"/>
                          <a:cs typeface="Times New Roman" pitchFamily="18" charset="0"/>
                        </a:rPr>
                        <a:t>Dispersion</a:t>
                      </a:r>
                      <a:endParaRPr lang="fr-FR" sz="1800" b="1" dirty="0">
                        <a:latin typeface="Times New Roman" pitchFamily="18" charset="0"/>
                        <a:ea typeface="Calibri"/>
                        <a:cs typeface="Times New Roman" pitchFamily="18" charset="0"/>
                      </a:endParaRPr>
                    </a:p>
                  </a:txBody>
                  <a:tcPr marL="68580" marR="68580" marT="0" marB="0" anchor="ctr"/>
                </a:tc>
                <a:tc gridSpan="4">
                  <a:txBody>
                    <a:bodyPr/>
                    <a:lstStyle/>
                    <a:p>
                      <a:pPr algn="ctr">
                        <a:lnSpc>
                          <a:spcPct val="115000"/>
                        </a:lnSpc>
                        <a:spcAft>
                          <a:spcPts val="0"/>
                        </a:spcAft>
                      </a:pPr>
                      <a:r>
                        <a:rPr lang="fr-FR" sz="1800" b="1" dirty="0">
                          <a:latin typeface="Times New Roman" pitchFamily="18" charset="0"/>
                          <a:cs typeface="Times New Roman" pitchFamily="18" charset="0"/>
                        </a:rPr>
                        <a:t>Population active</a:t>
                      </a:r>
                      <a:endParaRPr lang="fr-FR" sz="1800" b="1" dirty="0">
                        <a:latin typeface="Times New Roman" pitchFamily="18" charset="0"/>
                        <a:ea typeface="Calibri"/>
                        <a:cs typeface="Times New Roman" pitchFamily="18" charset="0"/>
                      </a:endParaRPr>
                    </a:p>
                  </a:txBody>
                  <a:tcPr marL="68580" marR="68580" marT="0" marB="0" anchor="ctr"/>
                </a:tc>
                <a:tc hMerge="1">
                  <a:txBody>
                    <a:bodyPr/>
                    <a:lstStyle/>
                    <a:p>
                      <a:endParaRPr lang="fr-FR"/>
                    </a:p>
                  </a:txBody>
                  <a:tcPr/>
                </a:tc>
                <a:tc hMerge="1">
                  <a:txBody>
                    <a:bodyPr/>
                    <a:lstStyle/>
                    <a:p>
                      <a:endParaRPr lang="fr-FR"/>
                    </a:p>
                  </a:txBody>
                  <a:tcPr/>
                </a:tc>
                <a:tc hMerge="1">
                  <a:txBody>
                    <a:bodyPr/>
                    <a:lstStyle/>
                    <a:p>
                      <a:endParaRPr lang="fr-FR"/>
                    </a:p>
                  </a:txBody>
                  <a:tcPr/>
                </a:tc>
              </a:tr>
              <a:tr h="700712">
                <a:tc vMerge="1">
                  <a:txBody>
                    <a:bodyPr/>
                    <a:lstStyle/>
                    <a:p>
                      <a:endParaRPr lang="fr-FR"/>
                    </a:p>
                  </a:txBody>
                  <a:tcPr/>
                </a:tc>
                <a:tc>
                  <a:txBody>
                    <a:bodyPr/>
                    <a:lstStyle/>
                    <a:p>
                      <a:pPr algn="ctr">
                        <a:lnSpc>
                          <a:spcPct val="115000"/>
                        </a:lnSpc>
                        <a:spcAft>
                          <a:spcPts val="0"/>
                        </a:spcAft>
                      </a:pPr>
                      <a:r>
                        <a:rPr lang="fr-FR" sz="1800" b="1" dirty="0" smtClean="0">
                          <a:latin typeface="Times New Roman" pitchFamily="18" charset="0"/>
                          <a:cs typeface="Times New Roman" pitchFamily="18" charset="0"/>
                        </a:rPr>
                        <a:t>actuel</a:t>
                      </a:r>
                    </a:p>
                    <a:p>
                      <a:pPr algn="ctr">
                        <a:lnSpc>
                          <a:spcPct val="115000"/>
                        </a:lnSpc>
                        <a:spcAft>
                          <a:spcPts val="0"/>
                        </a:spcAft>
                      </a:pPr>
                      <a:r>
                        <a:rPr lang="fr-FR" sz="1800" b="1" dirty="0" smtClean="0">
                          <a:latin typeface="Times New Roman" pitchFamily="18" charset="0"/>
                          <a:cs typeface="Times New Roman" pitchFamily="18" charset="0"/>
                        </a:rPr>
                        <a:t>2012</a:t>
                      </a:r>
                      <a:endParaRPr lang="fr-FR" sz="1800" b="1"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Court terme </a:t>
                      </a:r>
                    </a:p>
                    <a:p>
                      <a:pPr algn="ctr">
                        <a:lnSpc>
                          <a:spcPct val="115000"/>
                        </a:lnSpc>
                        <a:spcAft>
                          <a:spcPts val="0"/>
                        </a:spcAft>
                      </a:pPr>
                      <a:r>
                        <a:rPr lang="fr-FR" sz="1800" b="1" dirty="0" smtClean="0">
                          <a:latin typeface="Times New Roman" pitchFamily="18" charset="0"/>
                          <a:cs typeface="Times New Roman" pitchFamily="18" charset="0"/>
                        </a:rPr>
                        <a:t>2017</a:t>
                      </a:r>
                      <a:endParaRPr lang="fr-FR" sz="1800" b="1"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Moyen terme 2022</a:t>
                      </a:r>
                      <a:endParaRPr lang="fr-FR" sz="1800" b="1"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Long</a:t>
                      </a:r>
                      <a:r>
                        <a:rPr lang="fr-FR" sz="1800" b="1" baseline="0" dirty="0" smtClean="0">
                          <a:latin typeface="Times New Roman" pitchFamily="18" charset="0"/>
                          <a:cs typeface="Times New Roman" pitchFamily="18" charset="0"/>
                        </a:rPr>
                        <a:t> terme</a:t>
                      </a:r>
                      <a:endParaRPr lang="fr-FR" sz="1800" b="1" dirty="0" smtClean="0">
                        <a:latin typeface="Times New Roman" pitchFamily="18" charset="0"/>
                        <a:cs typeface="Times New Roman" pitchFamily="18" charset="0"/>
                      </a:endParaRPr>
                    </a:p>
                    <a:p>
                      <a:pPr algn="ctr">
                        <a:lnSpc>
                          <a:spcPct val="115000"/>
                        </a:lnSpc>
                        <a:spcAft>
                          <a:spcPts val="0"/>
                        </a:spcAft>
                      </a:pPr>
                      <a:r>
                        <a:rPr lang="fr-FR" sz="1800" b="1" dirty="0" smtClean="0">
                          <a:latin typeface="Times New Roman" pitchFamily="18" charset="0"/>
                          <a:cs typeface="Times New Roman" pitchFamily="18" charset="0"/>
                        </a:rPr>
                        <a:t>2032</a:t>
                      </a:r>
                      <a:endParaRPr lang="fr-FR" sz="1800" b="1" dirty="0" smtClean="0">
                        <a:latin typeface="Times New Roman" pitchFamily="18" charset="0"/>
                        <a:ea typeface="Calibri"/>
                        <a:cs typeface="Times New Roman" pitchFamily="18" charset="0"/>
                      </a:endParaRPr>
                    </a:p>
                  </a:txBody>
                  <a:tcPr marL="68580" marR="68580" marT="0" marB="0" anchor="ctr"/>
                </a:tc>
              </a:tr>
              <a:tr h="630931">
                <a:tc>
                  <a:txBody>
                    <a:bodyPr/>
                    <a:lstStyle/>
                    <a:p>
                      <a:pPr algn="ctr">
                        <a:lnSpc>
                          <a:spcPct val="115000"/>
                        </a:lnSpc>
                        <a:spcAft>
                          <a:spcPts val="0"/>
                        </a:spcAft>
                      </a:pPr>
                      <a:r>
                        <a:rPr lang="fr-FR" sz="1800" b="1" dirty="0">
                          <a:latin typeface="Times New Roman" pitchFamily="18" charset="0"/>
                          <a:cs typeface="Times New Roman" pitchFamily="18" charset="0"/>
                        </a:rPr>
                        <a:t>Commune </a:t>
                      </a:r>
                      <a:r>
                        <a:rPr lang="fr-FR" sz="1800" b="1" dirty="0" smtClean="0">
                          <a:latin typeface="Times New Roman" pitchFamily="18" charset="0"/>
                          <a:cs typeface="Times New Roman" pitchFamily="18" charset="0"/>
                        </a:rPr>
                        <a:t>de</a:t>
                      </a:r>
                      <a:r>
                        <a:rPr lang="fr-FR" sz="1800" b="1" baseline="0" dirty="0" smtClean="0">
                          <a:latin typeface="Times New Roman" pitchFamily="18" charset="0"/>
                          <a:cs typeface="Times New Roman" pitchFamily="18" charset="0"/>
                        </a:rPr>
                        <a:t> Bejaia</a:t>
                      </a:r>
                      <a:endParaRPr lang="fr-FR" sz="1800" b="1"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68197</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fr-FR" sz="1800" b="1" dirty="0" smtClean="0">
                          <a:latin typeface="Times New Roman" pitchFamily="18" charset="0"/>
                          <a:cs typeface="Times New Roman" pitchFamily="18" charset="0"/>
                        </a:rPr>
                        <a:t>74018</a:t>
                      </a:r>
                      <a:endParaRPr lang="fr-FR" sz="1800" b="1" dirty="0" smtClean="0">
                        <a:latin typeface="Times New Roman" pitchFamily="18" charset="0"/>
                        <a:ea typeface="Calibri"/>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fr-FR" sz="1800" b="1" dirty="0" smtClean="0">
                          <a:latin typeface="Times New Roman" pitchFamily="18" charset="0"/>
                          <a:cs typeface="Times New Roman" pitchFamily="18" charset="0"/>
                        </a:rPr>
                        <a:t>79425</a:t>
                      </a:r>
                      <a:endParaRPr lang="fr-FR" sz="1800" b="1" dirty="0" smtClean="0">
                        <a:latin typeface="Times New Roman" pitchFamily="18" charset="0"/>
                        <a:ea typeface="Calibri"/>
                        <a:cs typeface="Times New Roman" pitchFamily="18" charset="0"/>
                      </a:endParaRPr>
                    </a:p>
                  </a:txBody>
                  <a:tcPr marL="68580" marR="68580"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fr-FR" sz="1800" b="1" dirty="0" smtClean="0">
                          <a:latin typeface="Times New Roman" pitchFamily="18" charset="0"/>
                          <a:cs typeface="Times New Roman" pitchFamily="18" charset="0"/>
                        </a:rPr>
                        <a:t>85227</a:t>
                      </a:r>
                      <a:endParaRPr lang="fr-FR" sz="1800" b="1" dirty="0" smtClean="0">
                        <a:latin typeface="Times New Roman" pitchFamily="18" charset="0"/>
                        <a:ea typeface="Calibri"/>
                        <a:cs typeface="Times New Roman" pitchFamily="18" charset="0"/>
                      </a:endParaRPr>
                    </a:p>
                  </a:txBody>
                  <a:tcPr marL="68580" marR="68580" marT="0" marB="0" anchor="ctr"/>
                </a:tc>
              </a:tr>
            </a:tbl>
          </a:graphicData>
        </a:graphic>
      </p:graphicFrame>
      <p:sp>
        <p:nvSpPr>
          <p:cNvPr id="7" name="Rectangle à coins arrondis 6"/>
          <p:cNvSpPr/>
          <p:nvPr/>
        </p:nvSpPr>
        <p:spPr>
          <a:xfrm>
            <a:off x="569913" y="280988"/>
            <a:ext cx="4938712" cy="98742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fr-FR" sz="2400" b="1" dirty="0">
                <a:latin typeface="Times New Roman" pitchFamily="18" charset="0"/>
                <a:ea typeface="Calibri" pitchFamily="34" charset="0"/>
                <a:cs typeface="Times New Roman" pitchFamily="18" charset="0"/>
              </a:rPr>
              <a:t>4. Population active :</a:t>
            </a:r>
          </a:p>
          <a:p>
            <a:pPr marL="342900" indent="-342900">
              <a:buFont typeface="Wingdings" pitchFamily="2" charset="2"/>
              <a:buChar char="Ø"/>
              <a:defRPr/>
            </a:pPr>
            <a:r>
              <a:rPr lang="fr-FR" sz="2400" b="1" dirty="0">
                <a:latin typeface="Times New Roman" pitchFamily="18" charset="0"/>
                <a:ea typeface="Calibri" pitchFamily="34" charset="0"/>
                <a:cs typeface="Times New Roman" pitchFamily="18" charset="0"/>
              </a:rPr>
              <a:t>Populations actives attendues :</a:t>
            </a:r>
            <a:endParaRPr lang="fr-FR" sz="2400" dirty="0">
              <a:ea typeface="Calibri" pitchFamily="34" charset="0"/>
              <a:cs typeface="Times New Roman" pitchFamily="18" charset="0"/>
            </a:endParaRPr>
          </a:p>
        </p:txBody>
      </p:sp>
      <p:sp>
        <p:nvSpPr>
          <p:cNvPr id="8" name="Rectangle à coins arrondis 7"/>
          <p:cNvSpPr/>
          <p:nvPr/>
        </p:nvSpPr>
        <p:spPr>
          <a:xfrm>
            <a:off x="525463" y="1412875"/>
            <a:ext cx="7737475" cy="309562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just">
              <a:defRPr/>
            </a:pPr>
            <a:r>
              <a:rPr lang="fr-FR" sz="2400" dirty="0">
                <a:latin typeface="Times New Roman" pitchFamily="18" charset="0"/>
                <a:ea typeface="Calibri" pitchFamily="34" charset="0"/>
                <a:cs typeface="Times New Roman" pitchFamily="18" charset="0"/>
              </a:rPr>
              <a:t>La population active à court, moyen et long termes est estimée sur la base :</a:t>
            </a:r>
          </a:p>
          <a:p>
            <a:pPr algn="just" eaLnBrk="0" hangingPunct="0">
              <a:defRPr/>
            </a:pPr>
            <a:r>
              <a:rPr lang="fr-FR" sz="2400" dirty="0">
                <a:latin typeface="Times New Roman" pitchFamily="18" charset="0"/>
                <a:ea typeface="Calibri" pitchFamily="34" charset="0"/>
                <a:cs typeface="Times New Roman" pitchFamily="18" charset="0"/>
              </a:rPr>
              <a:t>- des perspectives démographiques;</a:t>
            </a:r>
          </a:p>
          <a:p>
            <a:pPr algn="just" eaLnBrk="0" hangingPunct="0">
              <a:defRPr/>
            </a:pPr>
            <a:r>
              <a:rPr lang="fr-FR" sz="2400" dirty="0">
                <a:latin typeface="Times New Roman" pitchFamily="18" charset="0"/>
                <a:ea typeface="Calibri" pitchFamily="34" charset="0"/>
                <a:cs typeface="Times New Roman" pitchFamily="18" charset="0"/>
              </a:rPr>
              <a:t>- des taux d'activités de la tranche d’âges des 19 à 59 ans pour les hommes et 19 à 54 ans pour les femmes desquelles sont exclus les populations inactives, tels que les femmes au foyer, les étudiants, les handicapés …</a:t>
            </a:r>
          </a:p>
        </p:txBody>
      </p:sp>
    </p:spTree>
    <p:extLst>
      <p:ext uri="{BB962C8B-B14F-4D97-AF65-F5344CB8AC3E}">
        <p14:creationId xmlns:p14="http://schemas.microsoft.com/office/powerpoint/2010/main" xmlns="" val="410546752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nvGraphicFramePr>
        <p:xfrm>
          <a:off x="539750" y="1844675"/>
          <a:ext cx="8215312" cy="2814638"/>
        </p:xfrm>
        <a:graphic>
          <a:graphicData uri="http://schemas.openxmlformats.org/drawingml/2006/table">
            <a:tbl>
              <a:tblPr>
                <a:tableStyleId>{5C22544A-7EE6-4342-B048-85BDC9FD1C3A}</a:tableStyleId>
              </a:tblPr>
              <a:tblGrid>
                <a:gridCol w="2053828"/>
                <a:gridCol w="2053828"/>
                <a:gridCol w="2053828"/>
                <a:gridCol w="2053828"/>
              </a:tblGrid>
              <a:tr h="545924">
                <a:tc rowSpan="2">
                  <a:txBody>
                    <a:bodyPr/>
                    <a:lstStyle/>
                    <a:p>
                      <a:pPr algn="ctr">
                        <a:lnSpc>
                          <a:spcPct val="115000"/>
                        </a:lnSpc>
                        <a:spcAft>
                          <a:spcPts val="0"/>
                        </a:spcAft>
                      </a:pPr>
                      <a:r>
                        <a:rPr lang="fr-FR" sz="1800" b="1" dirty="0">
                          <a:latin typeface="Times New Roman" pitchFamily="18" charset="0"/>
                          <a:cs typeface="Times New Roman" pitchFamily="18" charset="0"/>
                        </a:rPr>
                        <a:t>Dispersion</a:t>
                      </a:r>
                      <a:endParaRPr lang="fr-FR" sz="1800" b="1" dirty="0">
                        <a:latin typeface="Times New Roman" pitchFamily="18" charset="0"/>
                        <a:ea typeface="Calibri"/>
                        <a:cs typeface="Times New Roman" pitchFamily="18" charset="0"/>
                      </a:endParaRPr>
                    </a:p>
                  </a:txBody>
                  <a:tcPr marL="68580" marR="68580" marT="0" marB="0" anchor="ctr"/>
                </a:tc>
                <a:tc gridSpan="3">
                  <a:txBody>
                    <a:bodyPr/>
                    <a:lstStyle/>
                    <a:p>
                      <a:pPr algn="ctr">
                        <a:lnSpc>
                          <a:spcPct val="115000"/>
                        </a:lnSpc>
                        <a:spcAft>
                          <a:spcPts val="0"/>
                        </a:spcAft>
                      </a:pPr>
                      <a:r>
                        <a:rPr lang="fr-FR" sz="1800" b="1" dirty="0">
                          <a:latin typeface="Times New Roman" pitchFamily="18" charset="0"/>
                          <a:cs typeface="Times New Roman" pitchFamily="18" charset="0"/>
                        </a:rPr>
                        <a:t>Population active</a:t>
                      </a:r>
                      <a:endParaRPr lang="fr-FR" sz="1800" b="1" dirty="0">
                        <a:latin typeface="Times New Roman" pitchFamily="18" charset="0"/>
                        <a:ea typeface="Calibri"/>
                        <a:cs typeface="Times New Roman" pitchFamily="18" charset="0"/>
                      </a:endParaRPr>
                    </a:p>
                  </a:txBody>
                  <a:tcPr marL="68580" marR="68580" marT="0" marB="0" anchor="ctr"/>
                </a:tc>
                <a:tc hMerge="1">
                  <a:txBody>
                    <a:bodyPr/>
                    <a:lstStyle/>
                    <a:p>
                      <a:endParaRPr lang="fr-FR"/>
                    </a:p>
                  </a:txBody>
                  <a:tcPr/>
                </a:tc>
                <a:tc hMerge="1">
                  <a:txBody>
                    <a:bodyPr/>
                    <a:lstStyle/>
                    <a:p>
                      <a:endParaRPr lang="fr-FR"/>
                    </a:p>
                  </a:txBody>
                  <a:tcPr/>
                </a:tc>
              </a:tr>
              <a:tr h="1637776">
                <a:tc vMerge="1">
                  <a:txBody>
                    <a:bodyPr/>
                    <a:lstStyle/>
                    <a:p>
                      <a:endParaRPr lang="fr-FR"/>
                    </a:p>
                  </a:txBody>
                  <a:tcPr/>
                </a:tc>
                <a:tc>
                  <a:txBody>
                    <a:bodyPr/>
                    <a:lstStyle/>
                    <a:p>
                      <a:pPr algn="ctr">
                        <a:lnSpc>
                          <a:spcPct val="115000"/>
                        </a:lnSpc>
                        <a:spcAft>
                          <a:spcPts val="0"/>
                        </a:spcAft>
                      </a:pPr>
                      <a:r>
                        <a:rPr lang="fr-FR" sz="1800" b="1" dirty="0">
                          <a:latin typeface="Times New Roman" pitchFamily="18" charset="0"/>
                          <a:cs typeface="Times New Roman" pitchFamily="18" charset="0"/>
                        </a:rPr>
                        <a:t>Court terme (</a:t>
                      </a:r>
                      <a:r>
                        <a:rPr lang="fr-FR" sz="1800" b="1" dirty="0" smtClean="0">
                          <a:latin typeface="Times New Roman" pitchFamily="18" charset="0"/>
                          <a:cs typeface="Times New Roman" pitchFamily="18" charset="0"/>
                        </a:rPr>
                        <a:t>2017) (75% </a:t>
                      </a:r>
                      <a:r>
                        <a:rPr lang="fr-FR" sz="1800" b="1" dirty="0">
                          <a:latin typeface="Times New Roman" pitchFamily="18" charset="0"/>
                          <a:cs typeface="Times New Roman" pitchFamily="18" charset="0"/>
                        </a:rPr>
                        <a:t>de la population</a:t>
                      </a:r>
                    </a:p>
                    <a:p>
                      <a:pPr algn="ctr">
                        <a:lnSpc>
                          <a:spcPct val="115000"/>
                        </a:lnSpc>
                        <a:spcAft>
                          <a:spcPts val="0"/>
                        </a:spcAft>
                      </a:pPr>
                      <a:r>
                        <a:rPr lang="fr-FR" sz="1800" b="1" dirty="0">
                          <a:latin typeface="Times New Roman" pitchFamily="18" charset="0"/>
                          <a:cs typeface="Times New Roman" pitchFamily="18" charset="0"/>
                        </a:rPr>
                        <a:t>Active)</a:t>
                      </a:r>
                      <a:endParaRPr lang="fr-FR" sz="1800" b="1"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fr-FR" sz="1800" b="1" dirty="0">
                          <a:latin typeface="Times New Roman" pitchFamily="18" charset="0"/>
                          <a:cs typeface="Times New Roman" pitchFamily="18" charset="0"/>
                        </a:rPr>
                        <a:t>Moyen terme (</a:t>
                      </a:r>
                      <a:r>
                        <a:rPr lang="fr-FR" sz="1800" b="1" dirty="0" smtClean="0">
                          <a:latin typeface="Times New Roman" pitchFamily="18" charset="0"/>
                          <a:cs typeface="Times New Roman" pitchFamily="18" charset="0"/>
                        </a:rPr>
                        <a:t>2022) (80% </a:t>
                      </a:r>
                      <a:r>
                        <a:rPr lang="fr-FR" sz="1800" b="1" dirty="0">
                          <a:latin typeface="Times New Roman" pitchFamily="18" charset="0"/>
                          <a:cs typeface="Times New Roman" pitchFamily="18" charset="0"/>
                        </a:rPr>
                        <a:t>de la population</a:t>
                      </a:r>
                    </a:p>
                    <a:p>
                      <a:pPr algn="ctr">
                        <a:lnSpc>
                          <a:spcPct val="115000"/>
                        </a:lnSpc>
                        <a:spcAft>
                          <a:spcPts val="0"/>
                        </a:spcAft>
                      </a:pPr>
                      <a:r>
                        <a:rPr lang="fr-FR" sz="1800" b="1" dirty="0">
                          <a:latin typeface="Times New Roman" pitchFamily="18" charset="0"/>
                          <a:cs typeface="Times New Roman" pitchFamily="18" charset="0"/>
                        </a:rPr>
                        <a:t>Active)</a:t>
                      </a:r>
                      <a:endParaRPr lang="fr-FR" sz="1800" b="1"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fr-FR" sz="1800" b="1" dirty="0">
                          <a:latin typeface="Times New Roman" pitchFamily="18" charset="0"/>
                          <a:cs typeface="Times New Roman" pitchFamily="18" charset="0"/>
                        </a:rPr>
                        <a:t>Long terme (</a:t>
                      </a:r>
                      <a:r>
                        <a:rPr lang="fr-FR" sz="1800" b="1" dirty="0" smtClean="0">
                          <a:latin typeface="Times New Roman" pitchFamily="18" charset="0"/>
                          <a:cs typeface="Times New Roman" pitchFamily="18" charset="0"/>
                        </a:rPr>
                        <a:t>2032) (85% </a:t>
                      </a:r>
                      <a:r>
                        <a:rPr lang="fr-FR" sz="1800" b="1" dirty="0">
                          <a:latin typeface="Times New Roman" pitchFamily="18" charset="0"/>
                          <a:cs typeface="Times New Roman" pitchFamily="18" charset="0"/>
                        </a:rPr>
                        <a:t>de la population</a:t>
                      </a:r>
                    </a:p>
                    <a:p>
                      <a:pPr algn="ctr">
                        <a:lnSpc>
                          <a:spcPct val="115000"/>
                        </a:lnSpc>
                        <a:spcAft>
                          <a:spcPts val="0"/>
                        </a:spcAft>
                      </a:pPr>
                      <a:r>
                        <a:rPr lang="fr-FR" sz="1800" b="1" dirty="0">
                          <a:latin typeface="Times New Roman" pitchFamily="18" charset="0"/>
                          <a:cs typeface="Times New Roman" pitchFamily="18" charset="0"/>
                        </a:rPr>
                        <a:t>Active)</a:t>
                      </a:r>
                      <a:endParaRPr lang="fr-FR" sz="1800" b="1" dirty="0">
                        <a:latin typeface="Times New Roman" pitchFamily="18" charset="0"/>
                        <a:ea typeface="Calibri"/>
                        <a:cs typeface="Times New Roman" pitchFamily="18" charset="0"/>
                      </a:endParaRPr>
                    </a:p>
                  </a:txBody>
                  <a:tcPr marL="68580" marR="68580" marT="0" marB="0" anchor="ctr"/>
                </a:tc>
              </a:tr>
              <a:tr h="630938">
                <a:tc>
                  <a:txBody>
                    <a:bodyPr/>
                    <a:lstStyle/>
                    <a:p>
                      <a:pPr algn="ctr">
                        <a:lnSpc>
                          <a:spcPct val="115000"/>
                        </a:lnSpc>
                        <a:spcAft>
                          <a:spcPts val="0"/>
                        </a:spcAft>
                      </a:pPr>
                      <a:r>
                        <a:rPr lang="fr-FR" sz="1800" b="1" dirty="0">
                          <a:latin typeface="Times New Roman" pitchFamily="18" charset="0"/>
                          <a:cs typeface="Times New Roman" pitchFamily="18" charset="0"/>
                        </a:rPr>
                        <a:t>Commune </a:t>
                      </a:r>
                      <a:r>
                        <a:rPr lang="fr-FR" sz="1800" b="1" dirty="0" smtClean="0">
                          <a:latin typeface="Times New Roman" pitchFamily="18" charset="0"/>
                          <a:cs typeface="Times New Roman" pitchFamily="18" charset="0"/>
                        </a:rPr>
                        <a:t>de</a:t>
                      </a:r>
                      <a:r>
                        <a:rPr lang="fr-FR" sz="1800" b="1" baseline="0" dirty="0" smtClean="0">
                          <a:latin typeface="Times New Roman" pitchFamily="18" charset="0"/>
                          <a:cs typeface="Times New Roman" pitchFamily="18" charset="0"/>
                        </a:rPr>
                        <a:t> Bejaia</a:t>
                      </a:r>
                      <a:endParaRPr lang="fr-FR" sz="1800" b="1"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fr-FR" sz="1800" b="1" dirty="0" smtClean="0">
                          <a:latin typeface="Times New Roman" pitchFamily="18" charset="0"/>
                          <a:ea typeface="Calibri"/>
                          <a:cs typeface="Times New Roman" pitchFamily="18" charset="0"/>
                        </a:rPr>
                        <a:t>18687</a:t>
                      </a:r>
                      <a:endParaRPr lang="fr-FR" sz="1800" b="1"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fr-FR" sz="1800" b="1" dirty="0" smtClean="0">
                          <a:latin typeface="Times New Roman" pitchFamily="18" charset="0"/>
                          <a:ea typeface="Calibri"/>
                          <a:cs typeface="Times New Roman" pitchFamily="18" charset="0"/>
                        </a:rPr>
                        <a:t>4326</a:t>
                      </a:r>
                      <a:endParaRPr lang="fr-FR" sz="1800" b="1" dirty="0">
                        <a:latin typeface="Times New Roman" pitchFamily="18" charset="0"/>
                        <a:ea typeface="Calibri"/>
                        <a:cs typeface="Times New Roman" pitchFamily="18" charset="0"/>
                      </a:endParaRPr>
                    </a:p>
                  </a:txBody>
                  <a:tcPr marL="68580" marR="68580" marT="0" marB="0" anchor="ctr"/>
                </a:tc>
                <a:tc>
                  <a:txBody>
                    <a:bodyPr/>
                    <a:lstStyle/>
                    <a:p>
                      <a:pPr algn="ctr">
                        <a:lnSpc>
                          <a:spcPct val="115000"/>
                        </a:lnSpc>
                        <a:spcAft>
                          <a:spcPts val="0"/>
                        </a:spcAft>
                      </a:pPr>
                      <a:r>
                        <a:rPr lang="fr-FR" sz="1800" b="1" dirty="0" smtClean="0">
                          <a:latin typeface="Times New Roman" pitchFamily="18" charset="0"/>
                          <a:ea typeface="Calibri"/>
                          <a:cs typeface="Times New Roman" pitchFamily="18" charset="0"/>
                        </a:rPr>
                        <a:t>8907</a:t>
                      </a:r>
                      <a:endParaRPr lang="fr-FR" sz="1800" b="1" dirty="0">
                        <a:latin typeface="Times New Roman" pitchFamily="18" charset="0"/>
                        <a:ea typeface="Calibri"/>
                        <a:cs typeface="Times New Roman" pitchFamily="18" charset="0"/>
                      </a:endParaRPr>
                    </a:p>
                  </a:txBody>
                  <a:tcPr marL="68580" marR="68580" marT="0" marB="0" anchor="ctr"/>
                </a:tc>
              </a:tr>
            </a:tbl>
          </a:graphicData>
        </a:graphic>
      </p:graphicFrame>
      <p:sp>
        <p:nvSpPr>
          <p:cNvPr id="6" name="Rectangle à coins arrondis 5"/>
          <p:cNvSpPr/>
          <p:nvPr/>
        </p:nvSpPr>
        <p:spPr>
          <a:xfrm>
            <a:off x="539750" y="496888"/>
            <a:ext cx="4938713" cy="98742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fr-FR" sz="2400" b="1" dirty="0">
                <a:latin typeface="Times New Roman" pitchFamily="18" charset="0"/>
                <a:ea typeface="Calibri" pitchFamily="34" charset="0"/>
                <a:cs typeface="Times New Roman" pitchFamily="18" charset="0"/>
              </a:rPr>
              <a:t>5. Estimation des emplois à créer :</a:t>
            </a:r>
          </a:p>
          <a:p>
            <a:pPr marL="342900" indent="-342900">
              <a:buFont typeface="Wingdings" pitchFamily="2" charset="2"/>
              <a:buChar char="Ø"/>
              <a:defRPr/>
            </a:pPr>
            <a:r>
              <a:rPr lang="fr-FR" sz="2400" b="1" dirty="0">
                <a:latin typeface="Times New Roman" pitchFamily="18" charset="0"/>
                <a:ea typeface="Calibri" pitchFamily="34" charset="0"/>
                <a:cs typeface="Times New Roman" pitchFamily="18" charset="0"/>
              </a:rPr>
              <a:t>Population à occuper :</a:t>
            </a:r>
            <a:endParaRPr lang="fr-FR" sz="2400" dirty="0">
              <a:latin typeface="Times New Roman" pitchFamily="18" charset="0"/>
              <a:ea typeface="Calibri" pitchFamily="34" charset="0"/>
              <a:cs typeface="Times New Roman" pitchFamily="18" charset="0"/>
            </a:endParaRPr>
          </a:p>
        </p:txBody>
      </p:sp>
    </p:spTree>
    <p:extLst>
      <p:ext uri="{BB962C8B-B14F-4D97-AF65-F5344CB8AC3E}">
        <p14:creationId xmlns:p14="http://schemas.microsoft.com/office/powerpoint/2010/main" xmlns="" val="184450075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539750" y="2324100"/>
            <a:ext cx="8175625" cy="218440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r>
              <a:rPr lang="fr-FR" sz="2800" b="1" dirty="0">
                <a:latin typeface="Times New Roman" pitchFamily="18" charset="0"/>
                <a:ea typeface="Calibri" pitchFamily="34" charset="0"/>
                <a:cs typeface="Times New Roman" pitchFamily="18" charset="0"/>
              </a:rPr>
              <a:t>Chapitre II : Evaluation des besoins en mati</a:t>
            </a:r>
            <a:r>
              <a:rPr lang="fr-FR" sz="2800" b="1" dirty="0">
                <a:ea typeface="Calibri" pitchFamily="34" charset="0"/>
                <a:cs typeface="Times New Roman" pitchFamily="18" charset="0"/>
              </a:rPr>
              <a:t>è</a:t>
            </a:r>
            <a:r>
              <a:rPr lang="fr-FR" sz="2800" b="1" dirty="0">
                <a:latin typeface="Times New Roman" pitchFamily="18" charset="0"/>
                <a:ea typeface="Calibri" pitchFamily="34" charset="0"/>
                <a:cs typeface="Times New Roman" pitchFamily="18" charset="0"/>
              </a:rPr>
              <a:t>re de logement et d</a:t>
            </a:r>
            <a:r>
              <a:rPr lang="fr-FR" sz="2800" b="1" dirty="0">
                <a:ea typeface="Calibri" pitchFamily="34" charset="0"/>
                <a:cs typeface="Times New Roman" pitchFamily="18" charset="0"/>
              </a:rPr>
              <a:t>’é</a:t>
            </a:r>
            <a:r>
              <a:rPr lang="fr-FR" sz="2800" b="1" dirty="0">
                <a:latin typeface="Times New Roman" pitchFamily="18" charset="0"/>
                <a:ea typeface="Calibri" pitchFamily="34" charset="0"/>
                <a:cs typeface="Times New Roman" pitchFamily="18" charset="0"/>
              </a:rPr>
              <a:t>quipement</a:t>
            </a:r>
            <a:endParaRPr lang="fr-FR" sz="2800" dirty="0">
              <a:ea typeface="Calibri" pitchFamily="34" charset="0"/>
              <a:cs typeface="Times New Roman" pitchFamily="18" charset="0"/>
            </a:endParaRPr>
          </a:p>
        </p:txBody>
      </p:sp>
    </p:spTree>
    <p:extLst>
      <p:ext uri="{BB962C8B-B14F-4D97-AF65-F5344CB8AC3E}">
        <p14:creationId xmlns:p14="http://schemas.microsoft.com/office/powerpoint/2010/main" xmlns="" val="7502937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3203848" y="50457"/>
            <a:ext cx="4824536" cy="646331"/>
          </a:xfrm>
          <a:prstGeom prst="rect">
            <a:avLst/>
          </a:prstGeom>
          <a:noFill/>
        </p:spPr>
        <p:txBody>
          <a:bodyPr wrap="square" rtlCol="0">
            <a:spAutoFit/>
          </a:bodyPr>
          <a:lstStyle/>
          <a:p>
            <a:r>
              <a:rPr lang="fr-FR" b="1" dirty="0" smtClean="0"/>
              <a:t>situation :</a:t>
            </a:r>
            <a:endParaRPr lang="fr-FR" dirty="0"/>
          </a:p>
          <a:p>
            <a:endParaRPr lang="fr-FR" dirty="0"/>
          </a:p>
        </p:txBody>
      </p:sp>
      <p:pic>
        <p:nvPicPr>
          <p:cNvPr id="6" name="Image 5"/>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499992" y="1556792"/>
            <a:ext cx="4248472" cy="3566728"/>
          </a:xfrm>
          <a:prstGeom prst="roundRect">
            <a:avLst>
              <a:gd name="adj" fmla="val 4167"/>
            </a:avLst>
          </a:prstGeom>
          <a:solidFill>
            <a:srgbClr val="FFFFFF"/>
          </a:solidFill>
          <a:ln w="76200" cap="sq">
            <a:solidFill>
              <a:schemeClr val="tx2">
                <a:lumMod val="50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7" name="Rectangle 6"/>
          <p:cNvSpPr/>
          <p:nvPr/>
        </p:nvSpPr>
        <p:spPr>
          <a:xfrm>
            <a:off x="333911" y="1620292"/>
            <a:ext cx="4077181" cy="2959272"/>
          </a:xfrm>
          <a:prstGeom prst="rect">
            <a:avLst/>
          </a:prstGeom>
        </p:spPr>
        <p:txBody>
          <a:bodyPr wrap="square">
            <a:spAutoFit/>
          </a:bodyPr>
          <a:lstStyle/>
          <a:p>
            <a:pPr algn="just">
              <a:lnSpc>
                <a:spcPct val="115000"/>
              </a:lnSpc>
              <a:spcAft>
                <a:spcPts val="0"/>
              </a:spcAft>
            </a:pPr>
            <a:r>
              <a:rPr lang="fr-FR" dirty="0">
                <a:solidFill>
                  <a:srgbClr val="000000"/>
                </a:solidFill>
                <a:latin typeface="Times New Roman"/>
                <a:ea typeface="Times New Roman"/>
                <a:cs typeface="Arial"/>
              </a:rPr>
              <a:t>Bejaïa </a:t>
            </a:r>
            <a:r>
              <a:rPr lang="fr-FR" dirty="0" smtClean="0">
                <a:solidFill>
                  <a:srgbClr val="000000"/>
                </a:solidFill>
                <a:latin typeface="Times New Roman"/>
                <a:ea typeface="Times New Roman"/>
                <a:cs typeface="Arial"/>
              </a:rPr>
              <a:t>est située </a:t>
            </a:r>
            <a:r>
              <a:rPr lang="fr-FR" dirty="0">
                <a:solidFill>
                  <a:srgbClr val="000000"/>
                </a:solidFill>
                <a:latin typeface="Times New Roman"/>
                <a:ea typeface="Times New Roman"/>
                <a:cs typeface="Arial"/>
              </a:rPr>
              <a:t>au </a:t>
            </a:r>
            <a:r>
              <a:rPr lang="fr-FR" sz="1400" dirty="0">
                <a:latin typeface="Calibri"/>
                <a:ea typeface="Times New Roman"/>
                <a:cs typeface="Arial"/>
              </a:rPr>
              <a:t> </a:t>
            </a:r>
            <a:r>
              <a:rPr lang="fr-FR" dirty="0" smtClean="0">
                <a:solidFill>
                  <a:srgbClr val="000000"/>
                </a:solidFill>
                <a:latin typeface="Times New Roman"/>
                <a:ea typeface="Times New Roman"/>
                <a:cs typeface="Arial"/>
              </a:rPr>
              <a:t>Nord-est </a:t>
            </a:r>
            <a:r>
              <a:rPr lang="fr-FR" dirty="0">
                <a:solidFill>
                  <a:srgbClr val="000000"/>
                </a:solidFill>
                <a:latin typeface="Times New Roman"/>
                <a:ea typeface="Times New Roman"/>
                <a:cs typeface="Arial"/>
              </a:rPr>
              <a:t>de l’Algérie </a:t>
            </a:r>
            <a:r>
              <a:rPr lang="fr-FR" dirty="0" smtClean="0">
                <a:solidFill>
                  <a:srgbClr val="000000"/>
                </a:solidFill>
                <a:latin typeface="Times New Roman"/>
                <a:ea typeface="Times New Roman"/>
                <a:cs typeface="Arial"/>
              </a:rPr>
              <a:t>à 242 km de la capitale Alger, limitée par</a:t>
            </a:r>
            <a:r>
              <a:rPr lang="fr-FR" sz="1400" dirty="0">
                <a:latin typeface="Calibri"/>
                <a:ea typeface="Times New Roman"/>
                <a:cs typeface="Arial"/>
              </a:rPr>
              <a:t> </a:t>
            </a:r>
            <a:r>
              <a:rPr lang="fr-FR" dirty="0" smtClean="0">
                <a:solidFill>
                  <a:srgbClr val="000000"/>
                </a:solidFill>
                <a:latin typeface="Times New Roman"/>
                <a:ea typeface="Times New Roman"/>
                <a:cs typeface="Arial"/>
              </a:rPr>
              <a:t>les  </a:t>
            </a:r>
            <a:r>
              <a:rPr lang="fr-FR" dirty="0">
                <a:solidFill>
                  <a:srgbClr val="000000"/>
                </a:solidFill>
                <a:latin typeface="Times New Roman"/>
                <a:ea typeface="Times New Roman"/>
                <a:cs typeface="Arial"/>
              </a:rPr>
              <a:t>wilaya de : </a:t>
            </a:r>
            <a:endParaRPr lang="fr-FR" sz="1400" dirty="0">
              <a:latin typeface="Calibri"/>
              <a:ea typeface="Times New Roman"/>
              <a:cs typeface="Arial"/>
            </a:endParaRPr>
          </a:p>
          <a:p>
            <a:pPr algn="just">
              <a:lnSpc>
                <a:spcPct val="115000"/>
              </a:lnSpc>
              <a:spcAft>
                <a:spcPts val="0"/>
              </a:spcAft>
            </a:pPr>
            <a:r>
              <a:rPr lang="fr-FR" dirty="0" smtClean="0">
                <a:solidFill>
                  <a:srgbClr val="000000"/>
                </a:solidFill>
                <a:latin typeface="Times New Roman"/>
                <a:ea typeface="Times New Roman"/>
                <a:cs typeface="Arial"/>
              </a:rPr>
              <a:t>-Bouira </a:t>
            </a:r>
            <a:r>
              <a:rPr lang="fr-FR" dirty="0">
                <a:solidFill>
                  <a:srgbClr val="000000"/>
                </a:solidFill>
                <a:latin typeface="Times New Roman"/>
                <a:ea typeface="Times New Roman"/>
                <a:cs typeface="Arial"/>
              </a:rPr>
              <a:t>et </a:t>
            </a:r>
            <a:r>
              <a:rPr lang="fr-FR" dirty="0" smtClean="0">
                <a:solidFill>
                  <a:srgbClr val="000000"/>
                </a:solidFill>
                <a:latin typeface="Times New Roman"/>
                <a:ea typeface="Times New Roman"/>
                <a:cs typeface="Arial"/>
              </a:rPr>
              <a:t>de </a:t>
            </a:r>
            <a:r>
              <a:rPr lang="fr-FR" dirty="0">
                <a:solidFill>
                  <a:srgbClr val="000000"/>
                </a:solidFill>
                <a:latin typeface="Times New Roman"/>
                <a:ea typeface="Times New Roman"/>
                <a:cs typeface="Arial"/>
              </a:rPr>
              <a:t>Tizi-Ouzou à l’Ouest.</a:t>
            </a:r>
            <a:endParaRPr lang="fr-FR" sz="1400" dirty="0">
              <a:latin typeface="Calibri"/>
              <a:ea typeface="Calibri"/>
              <a:cs typeface="Arial"/>
            </a:endParaRPr>
          </a:p>
          <a:p>
            <a:pPr algn="just">
              <a:lnSpc>
                <a:spcPct val="115000"/>
              </a:lnSpc>
              <a:spcAft>
                <a:spcPts val="0"/>
              </a:spcAft>
            </a:pPr>
            <a:r>
              <a:rPr lang="fr-FR" dirty="0" smtClean="0">
                <a:solidFill>
                  <a:srgbClr val="000000"/>
                </a:solidFill>
                <a:latin typeface="Times New Roman"/>
                <a:ea typeface="Times New Roman"/>
                <a:cs typeface="Arial"/>
              </a:rPr>
              <a:t>-Bordj-Bou-Arreridj</a:t>
            </a:r>
            <a:r>
              <a:rPr lang="fr-FR" sz="1400" dirty="0">
                <a:latin typeface="Calibri"/>
                <a:ea typeface="Times New Roman"/>
                <a:cs typeface="Arial"/>
              </a:rPr>
              <a:t> </a:t>
            </a:r>
            <a:r>
              <a:rPr lang="fr-FR" dirty="0" smtClean="0">
                <a:solidFill>
                  <a:srgbClr val="000000"/>
                </a:solidFill>
                <a:latin typeface="Times New Roman"/>
                <a:ea typeface="Times New Roman"/>
                <a:cs typeface="Arial"/>
              </a:rPr>
              <a:t>et </a:t>
            </a:r>
            <a:r>
              <a:rPr lang="fr-FR" dirty="0">
                <a:solidFill>
                  <a:srgbClr val="000000"/>
                </a:solidFill>
                <a:latin typeface="Times New Roman"/>
                <a:ea typeface="Times New Roman"/>
                <a:cs typeface="Arial"/>
              </a:rPr>
              <a:t>de Sétif au Sud.</a:t>
            </a:r>
            <a:endParaRPr lang="fr-FR" sz="1400" dirty="0">
              <a:latin typeface="Calibri"/>
              <a:ea typeface="Calibri"/>
              <a:cs typeface="Arial"/>
            </a:endParaRPr>
          </a:p>
          <a:p>
            <a:pPr algn="just">
              <a:lnSpc>
                <a:spcPct val="115000"/>
              </a:lnSpc>
              <a:spcAft>
                <a:spcPts val="0"/>
              </a:spcAft>
            </a:pPr>
            <a:r>
              <a:rPr lang="fr-FR" dirty="0" smtClean="0">
                <a:solidFill>
                  <a:srgbClr val="000000"/>
                </a:solidFill>
                <a:latin typeface="Times New Roman"/>
                <a:ea typeface="Times New Roman"/>
                <a:cs typeface="Arial"/>
              </a:rPr>
              <a:t>-Jijel </a:t>
            </a:r>
            <a:r>
              <a:rPr lang="fr-FR" dirty="0">
                <a:solidFill>
                  <a:srgbClr val="000000"/>
                </a:solidFill>
                <a:latin typeface="Times New Roman"/>
                <a:ea typeface="Times New Roman"/>
                <a:cs typeface="Arial"/>
              </a:rPr>
              <a:t>à l’Est</a:t>
            </a:r>
            <a:endParaRPr lang="fr-FR" sz="1400" dirty="0">
              <a:latin typeface="Calibri"/>
              <a:ea typeface="Calibri"/>
              <a:cs typeface="Arial"/>
            </a:endParaRPr>
          </a:p>
          <a:p>
            <a:pPr algn="just">
              <a:lnSpc>
                <a:spcPct val="115000"/>
              </a:lnSpc>
              <a:spcAft>
                <a:spcPts val="0"/>
              </a:spcAft>
            </a:pPr>
            <a:r>
              <a:rPr lang="fr-FR" dirty="0">
                <a:solidFill>
                  <a:srgbClr val="000000"/>
                </a:solidFill>
                <a:latin typeface="Times New Roman"/>
                <a:ea typeface="Times New Roman"/>
                <a:cs typeface="Arial"/>
              </a:rPr>
              <a:t>-Au Nord, elle est ouverte sur </a:t>
            </a:r>
            <a:r>
              <a:rPr lang="fr-FR" dirty="0" smtClean="0">
                <a:solidFill>
                  <a:srgbClr val="000000"/>
                </a:solidFill>
                <a:latin typeface="Times New Roman"/>
                <a:ea typeface="Times New Roman"/>
                <a:cs typeface="Arial"/>
              </a:rPr>
              <a:t>la </a:t>
            </a:r>
            <a:r>
              <a:rPr lang="fr-FR" dirty="0">
                <a:solidFill>
                  <a:srgbClr val="000000"/>
                </a:solidFill>
                <a:latin typeface="Times New Roman"/>
                <a:ea typeface="Times New Roman"/>
                <a:cs typeface="Arial"/>
              </a:rPr>
              <a:t>méditerranée sur une longueur </a:t>
            </a:r>
            <a:r>
              <a:rPr lang="fr-FR" dirty="0" smtClean="0">
                <a:solidFill>
                  <a:srgbClr val="000000"/>
                </a:solidFill>
                <a:latin typeface="Times New Roman"/>
                <a:ea typeface="Times New Roman"/>
                <a:cs typeface="Arial"/>
              </a:rPr>
              <a:t>qui</a:t>
            </a:r>
            <a:r>
              <a:rPr lang="fr-FR" sz="1400" dirty="0">
                <a:latin typeface="Calibri"/>
                <a:ea typeface="Times New Roman"/>
                <a:cs typeface="Arial"/>
              </a:rPr>
              <a:t> </a:t>
            </a:r>
            <a:r>
              <a:rPr lang="fr-FR" dirty="0" smtClean="0">
                <a:solidFill>
                  <a:srgbClr val="000000"/>
                </a:solidFill>
                <a:latin typeface="Times New Roman"/>
                <a:ea typeface="Times New Roman"/>
                <a:cs typeface="Arial"/>
              </a:rPr>
              <a:t>avoisine </a:t>
            </a:r>
            <a:r>
              <a:rPr lang="fr-FR" dirty="0">
                <a:solidFill>
                  <a:srgbClr val="000000"/>
                </a:solidFill>
                <a:latin typeface="Times New Roman"/>
                <a:ea typeface="Times New Roman"/>
                <a:cs typeface="Arial"/>
              </a:rPr>
              <a:t>les 100 km.</a:t>
            </a:r>
            <a:endParaRPr lang="fr-FR" sz="1400" dirty="0">
              <a:effectLst/>
              <a:latin typeface="Calibri"/>
              <a:ea typeface="Calibri"/>
              <a:cs typeface="Arial"/>
            </a:endParaRPr>
          </a:p>
        </p:txBody>
      </p:sp>
    </p:spTree>
    <p:extLst>
      <p:ext uri="{BB962C8B-B14F-4D97-AF65-F5344CB8AC3E}">
        <p14:creationId xmlns:p14="http://schemas.microsoft.com/office/powerpoint/2010/main" xmlns="" val="34036957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nvGraphicFramePr>
        <p:xfrm>
          <a:off x="468313" y="3933825"/>
          <a:ext cx="8351838" cy="2476508"/>
        </p:xfrm>
        <a:graphic>
          <a:graphicData uri="http://schemas.openxmlformats.org/drawingml/2006/table">
            <a:tbl>
              <a:tblPr>
                <a:tableStyleId>{5C22544A-7EE6-4342-B048-85BDC9FD1C3A}</a:tableStyleId>
              </a:tblPr>
              <a:tblGrid>
                <a:gridCol w="1290737"/>
                <a:gridCol w="821427"/>
                <a:gridCol w="890962"/>
                <a:gridCol w="890962"/>
                <a:gridCol w="890962"/>
                <a:gridCol w="890962"/>
                <a:gridCol w="891942"/>
                <a:gridCol w="891942"/>
                <a:gridCol w="891942"/>
              </a:tblGrid>
              <a:tr h="957838">
                <a:tc rowSpan="2">
                  <a:txBody>
                    <a:bodyPr/>
                    <a:lstStyle/>
                    <a:p>
                      <a:pPr algn="ctr">
                        <a:lnSpc>
                          <a:spcPct val="115000"/>
                        </a:lnSpc>
                        <a:spcAft>
                          <a:spcPts val="0"/>
                        </a:spcAft>
                      </a:pPr>
                      <a:r>
                        <a:rPr lang="fr-FR" sz="1600" b="1" dirty="0">
                          <a:latin typeface="Times New Roman" pitchFamily="18" charset="0"/>
                          <a:cs typeface="Times New Roman" pitchFamily="18" charset="0"/>
                        </a:rPr>
                        <a:t>Dispersion</a:t>
                      </a:r>
                      <a:endParaRPr lang="fr-FR" sz="1600" b="1" dirty="0">
                        <a:latin typeface="Times New Roman" pitchFamily="18" charset="0"/>
                        <a:ea typeface="Calibri"/>
                        <a:cs typeface="Times New Roman" pitchFamily="18" charset="0"/>
                      </a:endParaRPr>
                    </a:p>
                  </a:txBody>
                  <a:tcPr marL="68565" marR="68565" marT="0" marB="0" anchor="ctr"/>
                </a:tc>
                <a:tc gridSpan="2">
                  <a:txBody>
                    <a:bodyPr/>
                    <a:lstStyle/>
                    <a:p>
                      <a:pPr algn="ctr">
                        <a:lnSpc>
                          <a:spcPct val="115000"/>
                        </a:lnSpc>
                        <a:spcAft>
                          <a:spcPts val="0"/>
                        </a:spcAft>
                      </a:pPr>
                      <a:r>
                        <a:rPr lang="fr-FR" sz="1600" b="1" dirty="0">
                          <a:latin typeface="Times New Roman" pitchFamily="18" charset="0"/>
                          <a:cs typeface="Times New Roman" pitchFamily="18" charset="0"/>
                        </a:rPr>
                        <a:t>Situation </a:t>
                      </a:r>
                      <a:r>
                        <a:rPr lang="fr-FR" sz="1600" b="1" dirty="0" smtClean="0">
                          <a:latin typeface="Times New Roman" pitchFamily="18" charset="0"/>
                          <a:cs typeface="Times New Roman" pitchFamily="18" charset="0"/>
                        </a:rPr>
                        <a:t>2008</a:t>
                      </a:r>
                      <a:endParaRPr lang="fr-FR" sz="1600" b="1" dirty="0">
                        <a:latin typeface="Times New Roman" pitchFamily="18" charset="0"/>
                        <a:ea typeface="Calibri"/>
                        <a:cs typeface="Times New Roman" pitchFamily="18" charset="0"/>
                      </a:endParaRPr>
                    </a:p>
                  </a:txBody>
                  <a:tcPr marL="68565" marR="68565" marT="0" marB="0" anchor="ctr"/>
                </a:tc>
                <a:tc hMerge="1">
                  <a:txBody>
                    <a:bodyPr/>
                    <a:lstStyle/>
                    <a:p>
                      <a:endParaRPr lang="fr-FR"/>
                    </a:p>
                  </a:txBody>
                  <a:tcPr/>
                </a:tc>
                <a:tc gridSpan="3">
                  <a:txBody>
                    <a:bodyPr/>
                    <a:lstStyle/>
                    <a:p>
                      <a:pPr algn="ctr">
                        <a:lnSpc>
                          <a:spcPct val="115000"/>
                        </a:lnSpc>
                        <a:spcAft>
                          <a:spcPts val="0"/>
                        </a:spcAft>
                      </a:pPr>
                      <a:r>
                        <a:rPr lang="fr-FR" sz="1600" b="1">
                          <a:latin typeface="Times New Roman" pitchFamily="18" charset="0"/>
                          <a:cs typeface="Times New Roman" pitchFamily="18" charset="0"/>
                        </a:rPr>
                        <a:t>TOL objectif</a:t>
                      </a:r>
                      <a:endParaRPr lang="fr-FR" sz="1600" b="1">
                        <a:latin typeface="Times New Roman" pitchFamily="18" charset="0"/>
                        <a:ea typeface="Calibri"/>
                        <a:cs typeface="Times New Roman" pitchFamily="18" charset="0"/>
                      </a:endParaRPr>
                    </a:p>
                  </a:txBody>
                  <a:tcPr marL="68565" marR="68565" marT="0" marB="0" anchor="ctr"/>
                </a:tc>
                <a:tc hMerge="1">
                  <a:txBody>
                    <a:bodyPr/>
                    <a:lstStyle/>
                    <a:p>
                      <a:endParaRPr lang="fr-FR"/>
                    </a:p>
                  </a:txBody>
                  <a:tcPr/>
                </a:tc>
                <a:tc hMerge="1">
                  <a:txBody>
                    <a:bodyPr/>
                    <a:lstStyle/>
                    <a:p>
                      <a:endParaRPr lang="fr-FR"/>
                    </a:p>
                  </a:txBody>
                  <a:tcPr/>
                </a:tc>
                <a:tc gridSpan="3">
                  <a:txBody>
                    <a:bodyPr/>
                    <a:lstStyle/>
                    <a:p>
                      <a:pPr algn="ctr">
                        <a:lnSpc>
                          <a:spcPct val="115000"/>
                        </a:lnSpc>
                        <a:spcAft>
                          <a:spcPts val="0"/>
                        </a:spcAft>
                      </a:pPr>
                      <a:r>
                        <a:rPr lang="fr-FR" sz="1600" b="1">
                          <a:latin typeface="Times New Roman" pitchFamily="18" charset="0"/>
                          <a:cs typeface="Times New Roman" pitchFamily="18" charset="0"/>
                        </a:rPr>
                        <a:t>Besoins en logements à</a:t>
                      </a:r>
                    </a:p>
                    <a:p>
                      <a:pPr algn="ctr">
                        <a:lnSpc>
                          <a:spcPct val="115000"/>
                        </a:lnSpc>
                        <a:spcAft>
                          <a:spcPts val="0"/>
                        </a:spcAft>
                      </a:pPr>
                      <a:r>
                        <a:rPr lang="fr-FR" sz="1600" b="1">
                          <a:latin typeface="Times New Roman" pitchFamily="18" charset="0"/>
                          <a:cs typeface="Times New Roman" pitchFamily="18" charset="0"/>
                        </a:rPr>
                        <a:t>réaliser</a:t>
                      </a:r>
                      <a:endParaRPr lang="fr-FR" sz="1600" b="1">
                        <a:latin typeface="Times New Roman" pitchFamily="18" charset="0"/>
                        <a:ea typeface="Calibri"/>
                        <a:cs typeface="Times New Roman" pitchFamily="18" charset="0"/>
                      </a:endParaRPr>
                    </a:p>
                  </a:txBody>
                  <a:tcPr marL="68565" marR="68565" marT="0" marB="0" anchor="ctr"/>
                </a:tc>
                <a:tc hMerge="1">
                  <a:txBody>
                    <a:bodyPr/>
                    <a:lstStyle/>
                    <a:p>
                      <a:endParaRPr lang="fr-FR"/>
                    </a:p>
                  </a:txBody>
                  <a:tcPr/>
                </a:tc>
                <a:tc hMerge="1">
                  <a:txBody>
                    <a:bodyPr/>
                    <a:lstStyle/>
                    <a:p>
                      <a:endParaRPr lang="fr-FR"/>
                    </a:p>
                  </a:txBody>
                  <a:tcPr/>
                </a:tc>
              </a:tr>
              <a:tr h="957838">
                <a:tc vMerge="1">
                  <a:txBody>
                    <a:bodyPr/>
                    <a:lstStyle/>
                    <a:p>
                      <a:endParaRPr lang="fr-FR"/>
                    </a:p>
                  </a:txBody>
                  <a:tcPr/>
                </a:tc>
                <a:tc>
                  <a:txBody>
                    <a:bodyPr/>
                    <a:lstStyle/>
                    <a:p>
                      <a:pPr algn="ctr">
                        <a:lnSpc>
                          <a:spcPct val="115000"/>
                        </a:lnSpc>
                        <a:spcAft>
                          <a:spcPts val="0"/>
                        </a:spcAft>
                      </a:pPr>
                      <a:r>
                        <a:rPr lang="fr-FR" sz="1600" b="1">
                          <a:latin typeface="Times New Roman" pitchFamily="18" charset="0"/>
                          <a:cs typeface="Times New Roman" pitchFamily="18" charset="0"/>
                        </a:rPr>
                        <a:t>TOL</a:t>
                      </a:r>
                      <a:endParaRPr lang="fr-FR" sz="1600" b="1">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a:latin typeface="Times New Roman" pitchFamily="18" charset="0"/>
                          <a:cs typeface="Times New Roman" pitchFamily="18" charset="0"/>
                        </a:rPr>
                        <a:t>Parc</a:t>
                      </a:r>
                    </a:p>
                    <a:p>
                      <a:pPr algn="ctr">
                        <a:lnSpc>
                          <a:spcPct val="115000"/>
                        </a:lnSpc>
                        <a:spcAft>
                          <a:spcPts val="0"/>
                        </a:spcAft>
                      </a:pPr>
                      <a:r>
                        <a:rPr lang="fr-FR" sz="1600" b="1" dirty="0">
                          <a:latin typeface="Times New Roman" pitchFamily="18" charset="0"/>
                          <a:cs typeface="Times New Roman" pitchFamily="18" charset="0"/>
                        </a:rPr>
                        <a:t>Total</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2017</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2022</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2032</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2017</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2022</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2032</a:t>
                      </a:r>
                      <a:endParaRPr lang="fr-FR" sz="1600" b="1" dirty="0">
                        <a:latin typeface="Times New Roman" pitchFamily="18" charset="0"/>
                        <a:ea typeface="Calibri"/>
                        <a:cs typeface="Times New Roman" pitchFamily="18" charset="0"/>
                      </a:endParaRPr>
                    </a:p>
                  </a:txBody>
                  <a:tcPr marL="68565" marR="68565" marT="0" marB="0" anchor="ctr"/>
                </a:tc>
              </a:tr>
              <a:tr h="560825">
                <a:tc>
                  <a:txBody>
                    <a:bodyPr/>
                    <a:lstStyle/>
                    <a:p>
                      <a:pPr algn="ctr">
                        <a:lnSpc>
                          <a:spcPct val="115000"/>
                        </a:lnSpc>
                        <a:spcAft>
                          <a:spcPts val="0"/>
                        </a:spcAft>
                      </a:pPr>
                      <a:r>
                        <a:rPr lang="fr-FR" sz="1600" b="1" dirty="0">
                          <a:latin typeface="Times New Roman" pitchFamily="18" charset="0"/>
                          <a:cs typeface="Times New Roman" pitchFamily="18" charset="0"/>
                        </a:rPr>
                        <a:t>Commune </a:t>
                      </a:r>
                      <a:r>
                        <a:rPr lang="fr-FR" sz="1600" b="1" dirty="0" smtClean="0">
                          <a:latin typeface="Times New Roman" pitchFamily="18" charset="0"/>
                          <a:cs typeface="Times New Roman" pitchFamily="18" charset="0"/>
                        </a:rPr>
                        <a:t>de</a:t>
                      </a:r>
                      <a:r>
                        <a:rPr lang="fr-FR" sz="1600" b="1" baseline="0" dirty="0" smtClean="0">
                          <a:latin typeface="Times New Roman" pitchFamily="18" charset="0"/>
                          <a:cs typeface="Times New Roman" pitchFamily="18" charset="0"/>
                        </a:rPr>
                        <a:t> Bejaia</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5,5</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43145</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5</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4,5</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4</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4651</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3225</a:t>
                      </a:r>
                      <a:endParaRPr lang="fr-FR" sz="1600" b="1" dirty="0">
                        <a:latin typeface="Times New Roman" pitchFamily="18" charset="0"/>
                        <a:ea typeface="Calibri"/>
                        <a:cs typeface="Times New Roman" pitchFamily="18" charset="0"/>
                      </a:endParaRPr>
                    </a:p>
                  </a:txBody>
                  <a:tcPr marL="68565" marR="68565"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8071</a:t>
                      </a:r>
                      <a:endParaRPr lang="fr-FR" sz="1600" b="1" dirty="0">
                        <a:latin typeface="Times New Roman" pitchFamily="18" charset="0"/>
                        <a:ea typeface="Calibri"/>
                        <a:cs typeface="Times New Roman" pitchFamily="18" charset="0"/>
                      </a:endParaRPr>
                    </a:p>
                  </a:txBody>
                  <a:tcPr marL="68565" marR="68565" marT="0" marB="0" anchor="ctr"/>
                </a:tc>
              </a:tr>
            </a:tbl>
          </a:graphicData>
        </a:graphic>
      </p:graphicFrame>
      <p:sp>
        <p:nvSpPr>
          <p:cNvPr id="6" name="Rectangle à coins arrondis 5"/>
          <p:cNvSpPr/>
          <p:nvPr/>
        </p:nvSpPr>
        <p:spPr>
          <a:xfrm>
            <a:off x="468313" y="523875"/>
            <a:ext cx="8280400" cy="1392238"/>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457200" indent="-457200">
              <a:buFontTx/>
              <a:buAutoNum type="arabicPeriod"/>
              <a:defRPr/>
            </a:pPr>
            <a:r>
              <a:rPr lang="fr-FR" sz="2400" b="1" dirty="0">
                <a:latin typeface="Times New Roman" pitchFamily="18" charset="0"/>
                <a:ea typeface="Calibri" pitchFamily="34" charset="0"/>
                <a:cs typeface="Times New Roman" pitchFamily="18" charset="0"/>
              </a:rPr>
              <a:t>Les besoins en logements :</a:t>
            </a:r>
          </a:p>
          <a:p>
            <a:pPr marL="342900" indent="-342900">
              <a:buFont typeface="Wingdings" pitchFamily="2" charset="2"/>
              <a:buChar char="Ø"/>
              <a:defRPr/>
            </a:pPr>
            <a:r>
              <a:rPr lang="fr-FR" sz="2400" b="1" dirty="0">
                <a:latin typeface="Times New Roman" pitchFamily="18" charset="0"/>
                <a:ea typeface="Calibri" pitchFamily="34" charset="0"/>
                <a:cs typeface="Times New Roman" pitchFamily="18" charset="0"/>
              </a:rPr>
              <a:t>Estimation des besoins en logements à court, moyen et long terme:</a:t>
            </a:r>
            <a:endParaRPr lang="fr-FR" sz="2400" dirty="0">
              <a:latin typeface="Times New Roman" pitchFamily="18" charset="0"/>
              <a:ea typeface="Calibri" pitchFamily="34" charset="0"/>
              <a:cs typeface="Times New Roman" pitchFamily="18" charset="0"/>
            </a:endParaRPr>
          </a:p>
        </p:txBody>
      </p:sp>
      <p:sp>
        <p:nvSpPr>
          <p:cNvPr id="8" name="Rectangle à coins arrondis 7"/>
          <p:cNvSpPr/>
          <p:nvPr/>
        </p:nvSpPr>
        <p:spPr>
          <a:xfrm>
            <a:off x="468313" y="2060575"/>
            <a:ext cx="8280400" cy="1728788"/>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justLow">
              <a:defRPr/>
            </a:pPr>
            <a:r>
              <a:rPr lang="fr-FR" sz="2400" dirty="0">
                <a:latin typeface="Times New Roman" pitchFamily="18" charset="0"/>
                <a:cs typeface="Times New Roman" pitchFamily="18" charset="0"/>
              </a:rPr>
              <a:t>Le calcule des besoins théoriques en logements, sont baser sur la norme théorique moyenne de TOL de 5 pers/</a:t>
            </a:r>
            <a:r>
              <a:rPr lang="fr-FR" sz="2400" dirty="0" err="1">
                <a:latin typeface="Times New Roman" pitchFamily="18" charset="0"/>
                <a:cs typeface="Times New Roman" pitchFamily="18" charset="0"/>
              </a:rPr>
              <a:t>logts</a:t>
            </a:r>
            <a:r>
              <a:rPr lang="fr-FR" sz="2400" dirty="0">
                <a:latin typeface="Times New Roman" pitchFamily="18" charset="0"/>
                <a:cs typeface="Times New Roman" pitchFamily="18" charset="0"/>
              </a:rPr>
              <a:t> pour le court terme, 4,5 pour le moyen terme et 4 pers/</a:t>
            </a:r>
            <a:r>
              <a:rPr lang="fr-FR" sz="2400" dirty="0" err="1">
                <a:latin typeface="Times New Roman" pitchFamily="18" charset="0"/>
                <a:cs typeface="Times New Roman" pitchFamily="18" charset="0"/>
              </a:rPr>
              <a:t>logts</a:t>
            </a:r>
            <a:r>
              <a:rPr lang="fr-FR" sz="2400" dirty="0">
                <a:latin typeface="Times New Roman" pitchFamily="18" charset="0"/>
                <a:cs typeface="Times New Roman" pitchFamily="18" charset="0"/>
              </a:rPr>
              <a:t> pour le long terme. </a:t>
            </a:r>
            <a:endParaRPr lang="fr-FR" sz="2400" dirty="0">
              <a:latin typeface="Times New Roman" pitchFamily="18" charset="0"/>
              <a:ea typeface="Calibri" pitchFamily="34" charset="0"/>
              <a:cs typeface="Times New Roman" pitchFamily="18" charset="0"/>
            </a:endParaRPr>
          </a:p>
        </p:txBody>
      </p:sp>
    </p:spTree>
    <p:extLst>
      <p:ext uri="{BB962C8B-B14F-4D97-AF65-F5344CB8AC3E}">
        <p14:creationId xmlns:p14="http://schemas.microsoft.com/office/powerpoint/2010/main" xmlns="" val="187293029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à coins arrondis 4"/>
          <p:cNvSpPr/>
          <p:nvPr/>
        </p:nvSpPr>
        <p:spPr>
          <a:xfrm>
            <a:off x="288925" y="681038"/>
            <a:ext cx="6443663" cy="123507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fr-FR" sz="2400" b="1" dirty="0">
                <a:latin typeface="Times New Roman" pitchFamily="18" charset="0"/>
                <a:ea typeface="Calibri" pitchFamily="34" charset="0"/>
                <a:cs typeface="Times New Roman" pitchFamily="18" charset="0"/>
              </a:rPr>
              <a:t>2. Les besoins en </a:t>
            </a:r>
            <a:r>
              <a:rPr lang="fr-FR" sz="2400" b="1" dirty="0">
                <a:ea typeface="Calibri" pitchFamily="34" charset="0"/>
                <a:cs typeface="Times New Roman" pitchFamily="18" charset="0"/>
              </a:rPr>
              <a:t>é</a:t>
            </a:r>
            <a:r>
              <a:rPr lang="fr-FR" sz="2400" b="1" dirty="0">
                <a:latin typeface="Times New Roman" pitchFamily="18" charset="0"/>
                <a:ea typeface="Calibri" pitchFamily="34" charset="0"/>
                <a:cs typeface="Times New Roman" pitchFamily="18" charset="0"/>
              </a:rPr>
              <a:t>quipements:</a:t>
            </a:r>
          </a:p>
          <a:p>
            <a:pPr>
              <a:defRPr/>
            </a:pPr>
            <a:r>
              <a:rPr lang="fr-FR" sz="2400" b="1" dirty="0">
                <a:latin typeface="Times New Roman" pitchFamily="18" charset="0"/>
                <a:ea typeface="Calibri" pitchFamily="34" charset="0"/>
                <a:cs typeface="Times New Roman" pitchFamily="18" charset="0"/>
              </a:rPr>
              <a:t>a) Les </a:t>
            </a:r>
            <a:r>
              <a:rPr lang="fr-FR" sz="2400" b="1" dirty="0">
                <a:ea typeface="Calibri" pitchFamily="34" charset="0"/>
                <a:cs typeface="Times New Roman" pitchFamily="18" charset="0"/>
              </a:rPr>
              <a:t>é</a:t>
            </a:r>
            <a:r>
              <a:rPr lang="fr-FR" sz="2400" b="1" dirty="0">
                <a:latin typeface="Times New Roman" pitchFamily="18" charset="0"/>
                <a:ea typeface="Calibri" pitchFamily="34" charset="0"/>
                <a:cs typeface="Times New Roman" pitchFamily="18" charset="0"/>
              </a:rPr>
              <a:t>quipements scolaires et de formation :</a:t>
            </a:r>
            <a:endParaRPr lang="fr-FR" sz="2400" dirty="0">
              <a:ea typeface="Calibri" pitchFamily="34" charset="0"/>
              <a:cs typeface="Times New Roman" pitchFamily="18" charset="0"/>
            </a:endParaRPr>
          </a:p>
        </p:txBody>
      </p:sp>
      <p:sp>
        <p:nvSpPr>
          <p:cNvPr id="6" name="Rectangle à coins arrondis 5"/>
          <p:cNvSpPr/>
          <p:nvPr/>
        </p:nvSpPr>
        <p:spPr>
          <a:xfrm>
            <a:off x="250825" y="2571750"/>
            <a:ext cx="8353425" cy="1655763"/>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justLow" eaLnBrk="0" hangingPunct="0">
              <a:defRPr/>
            </a:pPr>
            <a:r>
              <a:rPr lang="fr-FR" sz="2400" dirty="0">
                <a:latin typeface="Times New Roman" pitchFamily="18" charset="0"/>
                <a:ea typeface="Calibri" pitchFamily="34" charset="0"/>
                <a:cs typeface="Times New Roman" pitchFamily="18" charset="0"/>
              </a:rPr>
              <a:t>Les besoins en matière d'équipements scolaires sont évalués sur la base des populations à scolariser aux différentes échéances et du double objectif d’amélioration des taux de scolarisation et de diminution progressive du nombre d’élèves par classe.</a:t>
            </a:r>
          </a:p>
        </p:txBody>
      </p:sp>
    </p:spTree>
    <p:extLst>
      <p:ext uri="{BB962C8B-B14F-4D97-AF65-F5344CB8AC3E}">
        <p14:creationId xmlns:p14="http://schemas.microsoft.com/office/powerpoint/2010/main" xmlns="" val="157810651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au 5"/>
          <p:cNvGraphicFramePr>
            <a:graphicFrameLocks noGrp="1"/>
          </p:cNvGraphicFramePr>
          <p:nvPr/>
        </p:nvGraphicFramePr>
        <p:xfrm>
          <a:off x="228600" y="3933825"/>
          <a:ext cx="8501065" cy="2317750"/>
        </p:xfrm>
        <a:graphic>
          <a:graphicData uri="http://schemas.openxmlformats.org/drawingml/2006/table">
            <a:tbl>
              <a:tblPr>
                <a:tableStyleId>{5C22544A-7EE6-4342-B048-85BDC9FD1C3A}</a:tableStyleId>
              </a:tblPr>
              <a:tblGrid>
                <a:gridCol w="1254167"/>
                <a:gridCol w="766178"/>
                <a:gridCol w="720080"/>
                <a:gridCol w="720080"/>
                <a:gridCol w="799957"/>
                <a:gridCol w="894919"/>
                <a:gridCol w="1204482"/>
                <a:gridCol w="713734"/>
                <a:gridCol w="713734"/>
                <a:gridCol w="713734"/>
              </a:tblGrid>
              <a:tr h="1158875">
                <a:tc rowSpan="2">
                  <a:txBody>
                    <a:bodyPr/>
                    <a:lstStyle/>
                    <a:p>
                      <a:pPr algn="ctr">
                        <a:lnSpc>
                          <a:spcPct val="115000"/>
                        </a:lnSpc>
                        <a:spcAft>
                          <a:spcPts val="0"/>
                        </a:spcAft>
                      </a:pPr>
                      <a:r>
                        <a:rPr lang="fr-FR" sz="1800" b="1" dirty="0">
                          <a:latin typeface="Times New Roman" pitchFamily="18" charset="0"/>
                          <a:cs typeface="Times New Roman" pitchFamily="18" charset="0"/>
                        </a:rPr>
                        <a:t>Dispersion</a:t>
                      </a:r>
                      <a:endParaRPr lang="fr-FR" sz="1800" b="1" dirty="0">
                        <a:latin typeface="Times New Roman" pitchFamily="18" charset="0"/>
                        <a:ea typeface="Calibri"/>
                        <a:cs typeface="Times New Roman" pitchFamily="18" charset="0"/>
                      </a:endParaRPr>
                    </a:p>
                  </a:txBody>
                  <a:tcPr marL="68363" marR="68363" marT="0" marB="0" anchor="ctr"/>
                </a:tc>
                <a:tc gridSpan="4">
                  <a:txBody>
                    <a:bodyPr/>
                    <a:lstStyle/>
                    <a:p>
                      <a:pPr algn="ctr">
                        <a:lnSpc>
                          <a:spcPct val="115000"/>
                        </a:lnSpc>
                        <a:spcAft>
                          <a:spcPts val="0"/>
                        </a:spcAft>
                      </a:pPr>
                      <a:r>
                        <a:rPr lang="fr-FR" sz="1800" b="1" dirty="0">
                          <a:latin typeface="Times New Roman" pitchFamily="18" charset="0"/>
                          <a:cs typeface="Times New Roman" pitchFamily="18" charset="0"/>
                        </a:rPr>
                        <a:t>population à scolariser</a:t>
                      </a:r>
                      <a:endParaRPr lang="fr-FR" sz="1800" b="1" dirty="0">
                        <a:latin typeface="Times New Roman" pitchFamily="18" charset="0"/>
                        <a:ea typeface="Calibri"/>
                        <a:cs typeface="Times New Roman" pitchFamily="18" charset="0"/>
                      </a:endParaRPr>
                    </a:p>
                  </a:txBody>
                  <a:tcPr marL="68363" marR="68363" marT="0" marB="0" anchor="ct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ctr">
                        <a:lnSpc>
                          <a:spcPct val="115000"/>
                        </a:lnSpc>
                        <a:spcAft>
                          <a:spcPts val="0"/>
                        </a:spcAft>
                      </a:pPr>
                      <a:r>
                        <a:rPr lang="fr-FR" sz="1800" b="1" dirty="0">
                          <a:latin typeface="Times New Roman" pitchFamily="18" charset="0"/>
                          <a:cs typeface="Times New Roman" pitchFamily="18" charset="0"/>
                        </a:rPr>
                        <a:t>TOC</a:t>
                      </a:r>
                    </a:p>
                    <a:p>
                      <a:pPr algn="ctr">
                        <a:lnSpc>
                          <a:spcPct val="115000"/>
                        </a:lnSpc>
                        <a:spcAft>
                          <a:spcPts val="0"/>
                        </a:spcAft>
                      </a:pPr>
                      <a:r>
                        <a:rPr lang="fr-FR" sz="1800" b="1" dirty="0">
                          <a:latin typeface="Times New Roman" pitchFamily="18" charset="0"/>
                          <a:cs typeface="Times New Roman" pitchFamily="18" charset="0"/>
                        </a:rPr>
                        <a:t>Actuel</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a:latin typeface="Times New Roman" pitchFamily="18" charset="0"/>
                          <a:cs typeface="Times New Roman" pitchFamily="18" charset="0"/>
                        </a:rPr>
                        <a:t>classes</a:t>
                      </a:r>
                    </a:p>
                    <a:p>
                      <a:pPr algn="ctr">
                        <a:lnSpc>
                          <a:spcPct val="115000"/>
                        </a:lnSpc>
                        <a:spcAft>
                          <a:spcPts val="0"/>
                        </a:spcAft>
                      </a:pPr>
                      <a:r>
                        <a:rPr lang="fr-FR" sz="1800" b="1" dirty="0">
                          <a:latin typeface="Times New Roman" pitchFamily="18" charset="0"/>
                          <a:cs typeface="Times New Roman" pitchFamily="18" charset="0"/>
                        </a:rPr>
                        <a:t>existantes</a:t>
                      </a:r>
                      <a:endParaRPr lang="fr-FR" sz="1800" b="1" dirty="0">
                        <a:latin typeface="Times New Roman" pitchFamily="18" charset="0"/>
                        <a:ea typeface="Calibri"/>
                        <a:cs typeface="Times New Roman" pitchFamily="18" charset="0"/>
                      </a:endParaRPr>
                    </a:p>
                  </a:txBody>
                  <a:tcPr marL="68363" marR="68363" marT="0" marB="0" anchor="ctr"/>
                </a:tc>
                <a:tc gridSpan="3">
                  <a:txBody>
                    <a:bodyPr/>
                    <a:lstStyle/>
                    <a:p>
                      <a:pPr algn="ctr">
                        <a:lnSpc>
                          <a:spcPct val="115000"/>
                        </a:lnSpc>
                        <a:spcAft>
                          <a:spcPts val="0"/>
                        </a:spcAft>
                      </a:pPr>
                      <a:r>
                        <a:rPr lang="fr-FR" sz="1800" b="1" dirty="0">
                          <a:latin typeface="Times New Roman" pitchFamily="18" charset="0"/>
                          <a:cs typeface="Times New Roman" pitchFamily="18" charset="0"/>
                        </a:rPr>
                        <a:t>Besoins en classes</a:t>
                      </a:r>
                      <a:endParaRPr lang="fr-FR" sz="1800" b="1" dirty="0">
                        <a:latin typeface="Times New Roman" pitchFamily="18" charset="0"/>
                        <a:ea typeface="Calibri"/>
                        <a:cs typeface="Times New Roman" pitchFamily="18" charset="0"/>
                      </a:endParaRPr>
                    </a:p>
                  </a:txBody>
                  <a:tcPr marL="68363" marR="68363" marT="0" marB="0" anchor="ctr"/>
                </a:tc>
                <a:tc hMerge="1">
                  <a:txBody>
                    <a:bodyPr/>
                    <a:lstStyle/>
                    <a:p>
                      <a:endParaRPr lang="fr-FR"/>
                    </a:p>
                  </a:txBody>
                  <a:tcPr/>
                </a:tc>
                <a:tc hMerge="1">
                  <a:txBody>
                    <a:bodyPr/>
                    <a:lstStyle/>
                    <a:p>
                      <a:endParaRPr lang="fr-FR"/>
                    </a:p>
                  </a:txBody>
                  <a:tcPr/>
                </a:tc>
              </a:tr>
              <a:tr h="386292">
                <a:tc vMerge="1">
                  <a:txBody>
                    <a:bodyPr/>
                    <a:lstStyle/>
                    <a:p>
                      <a:endParaRPr lang="fr-FR"/>
                    </a:p>
                  </a:txBody>
                  <a:tcPr/>
                </a:tc>
                <a:tc>
                  <a:txBody>
                    <a:bodyPr/>
                    <a:lstStyle/>
                    <a:p>
                      <a:pPr algn="ctr">
                        <a:lnSpc>
                          <a:spcPct val="115000"/>
                        </a:lnSpc>
                        <a:spcAft>
                          <a:spcPts val="0"/>
                        </a:spcAft>
                      </a:pPr>
                      <a:r>
                        <a:rPr lang="fr-FR" sz="1800" b="1" dirty="0" smtClean="0">
                          <a:latin typeface="Times New Roman" pitchFamily="18" charset="0"/>
                          <a:cs typeface="Times New Roman" pitchFamily="18" charset="0"/>
                        </a:rPr>
                        <a:t>2012</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2017</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2022</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2032</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2012</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2012</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2017</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2022</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2032</a:t>
                      </a:r>
                      <a:endParaRPr lang="fr-FR" sz="1800" b="1" dirty="0">
                        <a:latin typeface="Times New Roman" pitchFamily="18" charset="0"/>
                        <a:ea typeface="Calibri"/>
                        <a:cs typeface="Times New Roman" pitchFamily="18" charset="0"/>
                      </a:endParaRPr>
                    </a:p>
                  </a:txBody>
                  <a:tcPr marL="68363" marR="68363" marT="0" marB="0" anchor="ctr"/>
                </a:tc>
              </a:tr>
              <a:tr h="772583">
                <a:tc>
                  <a:txBody>
                    <a:bodyPr/>
                    <a:lstStyle/>
                    <a:p>
                      <a:pPr algn="ctr">
                        <a:lnSpc>
                          <a:spcPct val="115000"/>
                        </a:lnSpc>
                        <a:spcAft>
                          <a:spcPts val="0"/>
                        </a:spcAft>
                      </a:pPr>
                      <a:r>
                        <a:rPr lang="fr-FR" sz="1800" b="1" dirty="0">
                          <a:latin typeface="Times New Roman" pitchFamily="18" charset="0"/>
                          <a:cs typeface="Times New Roman" pitchFamily="18" charset="0"/>
                        </a:rPr>
                        <a:t>Commune </a:t>
                      </a:r>
                      <a:r>
                        <a:rPr lang="fr-FR" sz="1800" b="1" dirty="0" smtClean="0">
                          <a:latin typeface="Times New Roman" pitchFamily="18" charset="0"/>
                          <a:cs typeface="Times New Roman" pitchFamily="18" charset="0"/>
                        </a:rPr>
                        <a:t>de</a:t>
                      </a:r>
                      <a:r>
                        <a:rPr lang="fr-FR" sz="1800" b="1" baseline="0" dirty="0" smtClean="0">
                          <a:latin typeface="Times New Roman" pitchFamily="18" charset="0"/>
                          <a:cs typeface="Times New Roman" pitchFamily="18" charset="0"/>
                        </a:rPr>
                        <a:t> Bejaia</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1800" b="1" kern="1200" dirty="0" smtClean="0">
                          <a:effectLst/>
                          <a:latin typeface="Times New Roman" pitchFamily="18" charset="0"/>
                          <a:cs typeface="Times New Roman" pitchFamily="18" charset="0"/>
                        </a:rPr>
                        <a:t>19158</a:t>
                      </a:r>
                      <a:endParaRPr lang="fr-FR" sz="1800" b="1" kern="1200" dirty="0" smtClean="0">
                        <a:solidFill>
                          <a:schemeClr val="tx1"/>
                        </a:solidFill>
                        <a:effectLst/>
                        <a:latin typeface="Times New Roman" pitchFamily="18" charset="0"/>
                        <a:ea typeface="+mn-ea"/>
                        <a:cs typeface="Times New Roman" pitchFamily="18" charset="0"/>
                      </a:endParaRPr>
                    </a:p>
                  </a:txBody>
                  <a:tcPr marL="68585" marR="68585"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20557</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22059</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23670</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42</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453</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47</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50</a:t>
                      </a:r>
                      <a:endParaRPr lang="fr-FR" sz="1800" b="1" dirty="0">
                        <a:latin typeface="Times New Roman" pitchFamily="18" charset="0"/>
                        <a:ea typeface="Calibri"/>
                        <a:cs typeface="Times New Roman" pitchFamily="18" charset="0"/>
                      </a:endParaRPr>
                    </a:p>
                  </a:txBody>
                  <a:tcPr marL="68363" marR="68363"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57</a:t>
                      </a:r>
                      <a:endParaRPr lang="fr-FR" sz="1800" b="1" dirty="0">
                        <a:latin typeface="Times New Roman" pitchFamily="18" charset="0"/>
                        <a:ea typeface="Calibri"/>
                        <a:cs typeface="Times New Roman" pitchFamily="18" charset="0"/>
                      </a:endParaRPr>
                    </a:p>
                  </a:txBody>
                  <a:tcPr marL="68363" marR="68363" marT="0" marB="0" anchor="ctr"/>
                </a:tc>
              </a:tr>
            </a:tbl>
          </a:graphicData>
        </a:graphic>
      </p:graphicFrame>
      <p:sp>
        <p:nvSpPr>
          <p:cNvPr id="7" name="Rectangle à coins arrondis 6"/>
          <p:cNvSpPr/>
          <p:nvPr/>
        </p:nvSpPr>
        <p:spPr>
          <a:xfrm>
            <a:off x="338138" y="261938"/>
            <a:ext cx="7961312" cy="123507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342900" indent="-342900">
              <a:buFont typeface="Wingdings" pitchFamily="2" charset="2"/>
              <a:buChar char="v"/>
              <a:defRPr/>
            </a:pPr>
            <a:r>
              <a:rPr lang="fr-FR" sz="2400" b="1" dirty="0">
                <a:latin typeface="Times New Roman" pitchFamily="18" charset="0"/>
                <a:ea typeface="Calibri" pitchFamily="34" charset="0"/>
                <a:cs typeface="Times New Roman" pitchFamily="18" charset="0"/>
              </a:rPr>
              <a:t>Enseignement 1</a:t>
            </a:r>
            <a:r>
              <a:rPr lang="fr-FR" sz="2400" b="1" baseline="30000" dirty="0">
                <a:latin typeface="Times New Roman" pitchFamily="18" charset="0"/>
                <a:ea typeface="Calibri" pitchFamily="34" charset="0"/>
                <a:cs typeface="Times New Roman" pitchFamily="18" charset="0"/>
              </a:rPr>
              <a:t>er</a:t>
            </a:r>
            <a:r>
              <a:rPr lang="fr-FR" sz="2400" b="1" dirty="0">
                <a:latin typeface="Times New Roman" pitchFamily="18" charset="0"/>
                <a:ea typeface="Calibri" pitchFamily="34" charset="0"/>
                <a:cs typeface="Times New Roman" pitchFamily="18" charset="0"/>
              </a:rPr>
              <a:t>  et 2</a:t>
            </a:r>
            <a:r>
              <a:rPr lang="fr-FR" sz="2400" b="1" baseline="30000" dirty="0">
                <a:ea typeface="Calibri" pitchFamily="34" charset="0"/>
                <a:cs typeface="Times New Roman" pitchFamily="18" charset="0"/>
              </a:rPr>
              <a:t>è</a:t>
            </a:r>
            <a:r>
              <a:rPr lang="fr-FR" sz="2400" b="1" baseline="30000" dirty="0">
                <a:latin typeface="Times New Roman" pitchFamily="18" charset="0"/>
                <a:ea typeface="Calibri" pitchFamily="34" charset="0"/>
                <a:cs typeface="Times New Roman" pitchFamily="18" charset="0"/>
              </a:rPr>
              <a:t>me</a:t>
            </a:r>
            <a:r>
              <a:rPr lang="fr-FR" sz="2400" b="1" dirty="0">
                <a:latin typeface="Times New Roman" pitchFamily="18" charset="0"/>
                <a:ea typeface="Calibri" pitchFamily="34" charset="0"/>
                <a:cs typeface="Times New Roman" pitchFamily="18" charset="0"/>
              </a:rPr>
              <a:t> cycle :</a:t>
            </a:r>
            <a:endParaRPr lang="fr-FR" sz="2400" dirty="0">
              <a:ea typeface="Calibri" pitchFamily="34" charset="0"/>
              <a:cs typeface="Times New Roman" pitchFamily="18" charset="0"/>
            </a:endParaRPr>
          </a:p>
          <a:p>
            <a:pPr marL="342900" indent="-342900">
              <a:buFont typeface="Wingdings" pitchFamily="2" charset="2"/>
              <a:buChar char="Ø"/>
              <a:defRPr/>
            </a:pPr>
            <a:r>
              <a:rPr lang="fr-FR" sz="2400" b="1" dirty="0">
                <a:latin typeface="Times New Roman" pitchFamily="18" charset="0"/>
                <a:ea typeface="Calibri" pitchFamily="34" charset="0"/>
                <a:cs typeface="Times New Roman" pitchFamily="18" charset="0"/>
              </a:rPr>
              <a:t>Besoins en classes du 1er et 2</a:t>
            </a:r>
            <a:r>
              <a:rPr lang="fr-FR" sz="2400" b="1" dirty="0">
                <a:ea typeface="Calibri" pitchFamily="34" charset="0"/>
                <a:cs typeface="Times New Roman" pitchFamily="18" charset="0"/>
              </a:rPr>
              <a:t>è</a:t>
            </a:r>
            <a:r>
              <a:rPr lang="fr-FR" sz="2400" b="1" dirty="0">
                <a:latin typeface="Times New Roman" pitchFamily="18" charset="0"/>
                <a:ea typeface="Calibri" pitchFamily="34" charset="0"/>
                <a:cs typeface="Times New Roman" pitchFamily="18" charset="0"/>
              </a:rPr>
              <a:t>me cycle </a:t>
            </a:r>
            <a:r>
              <a:rPr lang="fr-FR" sz="2400" b="1" dirty="0">
                <a:ea typeface="Calibri" pitchFamily="34" charset="0"/>
                <a:cs typeface="Times New Roman" pitchFamily="18" charset="0"/>
              </a:rPr>
              <a:t>à</a:t>
            </a:r>
            <a:r>
              <a:rPr lang="fr-FR" sz="2400" b="1" dirty="0">
                <a:latin typeface="Times New Roman" pitchFamily="18" charset="0"/>
                <a:ea typeface="Calibri" pitchFamily="34" charset="0"/>
                <a:cs typeface="Times New Roman" pitchFamily="18" charset="0"/>
              </a:rPr>
              <a:t> court, moyen et long terme:</a:t>
            </a:r>
            <a:endParaRPr lang="fr-FR" sz="2400" dirty="0">
              <a:ea typeface="Calibri" pitchFamily="34" charset="0"/>
              <a:cs typeface="Times New Roman" pitchFamily="18" charset="0"/>
            </a:endParaRPr>
          </a:p>
        </p:txBody>
      </p:sp>
      <p:sp>
        <p:nvSpPr>
          <p:cNvPr id="8" name="Rectangle à coins arrondis 7"/>
          <p:cNvSpPr/>
          <p:nvPr/>
        </p:nvSpPr>
        <p:spPr>
          <a:xfrm>
            <a:off x="336550" y="1978025"/>
            <a:ext cx="7959725" cy="166687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justLow">
              <a:defRPr/>
            </a:pPr>
            <a:r>
              <a:rPr lang="fr-FR" sz="2400" dirty="0">
                <a:latin typeface="Times New Roman" pitchFamily="18" charset="0"/>
                <a:ea typeface="Calibri" pitchFamily="34" charset="0"/>
                <a:cs typeface="Times New Roman" pitchFamily="18" charset="0"/>
              </a:rPr>
              <a:t>Concernant le 1er et 2ème cycle, les besoins en termes d’infrastructures scolaires sont évalués sur la base d’un objectif de 30 élèves par classe à court et moyen terme et 28 élèves à long terme.</a:t>
            </a:r>
          </a:p>
        </p:txBody>
      </p:sp>
    </p:spTree>
    <p:extLst>
      <p:ext uri="{BB962C8B-B14F-4D97-AF65-F5344CB8AC3E}">
        <p14:creationId xmlns:p14="http://schemas.microsoft.com/office/powerpoint/2010/main" xmlns="" val="27126863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857250" y="2746375"/>
          <a:ext cx="7315200" cy="1403350"/>
        </p:xfrm>
        <a:graphic>
          <a:graphicData uri="http://schemas.openxmlformats.org/drawingml/2006/table">
            <a:tbl>
              <a:tblPr>
                <a:tableStyleId>{5C22544A-7EE6-4342-B048-85BDC9FD1C3A}</a:tableStyleId>
              </a:tblPr>
              <a:tblGrid>
                <a:gridCol w="1828800"/>
                <a:gridCol w="1828800"/>
                <a:gridCol w="1828800"/>
                <a:gridCol w="1828800"/>
              </a:tblGrid>
              <a:tr h="701675">
                <a:tc>
                  <a:txBody>
                    <a:bodyPr/>
                    <a:lstStyle/>
                    <a:p>
                      <a:pPr algn="ctr">
                        <a:lnSpc>
                          <a:spcPct val="115000"/>
                        </a:lnSpc>
                        <a:spcAft>
                          <a:spcPts val="0"/>
                        </a:spcAft>
                      </a:pPr>
                      <a:r>
                        <a:rPr lang="fr-FR" sz="2000" b="1" dirty="0">
                          <a:latin typeface="Times New Roman" pitchFamily="18" charset="0"/>
                          <a:cs typeface="Times New Roman" pitchFamily="18" charset="0"/>
                        </a:rPr>
                        <a:t>Dispersion</a:t>
                      </a:r>
                      <a:endParaRPr lang="fr-FR" sz="2000" b="1" dirty="0">
                        <a:latin typeface="Times New Roman" pitchFamily="18" charset="0"/>
                        <a:ea typeface="Calibri"/>
                        <a:cs typeface="Times New Roman" pitchFamily="18" charset="0"/>
                      </a:endParaRPr>
                    </a:p>
                  </a:txBody>
                  <a:tcPr marL="68574" marR="68574" marT="0" marB="0"/>
                </a:tc>
                <a:tc>
                  <a:txBody>
                    <a:bodyPr/>
                    <a:lstStyle/>
                    <a:p>
                      <a:pPr algn="ctr">
                        <a:lnSpc>
                          <a:spcPct val="115000"/>
                        </a:lnSpc>
                        <a:spcAft>
                          <a:spcPts val="0"/>
                        </a:spcAft>
                      </a:pPr>
                      <a:r>
                        <a:rPr lang="fr-FR" sz="2000" b="1" dirty="0">
                          <a:latin typeface="Times New Roman" pitchFamily="18" charset="0"/>
                          <a:cs typeface="Times New Roman" pitchFamily="18" charset="0"/>
                        </a:rPr>
                        <a:t>Court </a:t>
                      </a:r>
                      <a:r>
                        <a:rPr lang="fr-FR" sz="2000" b="1" dirty="0" smtClean="0">
                          <a:latin typeface="Times New Roman" pitchFamily="18" charset="0"/>
                          <a:cs typeface="Times New Roman" pitchFamily="18" charset="0"/>
                        </a:rPr>
                        <a:t>terme</a:t>
                      </a:r>
                    </a:p>
                    <a:p>
                      <a:pPr algn="ctr">
                        <a:lnSpc>
                          <a:spcPct val="115000"/>
                        </a:lnSpc>
                        <a:spcAft>
                          <a:spcPts val="0"/>
                        </a:spcAft>
                      </a:pPr>
                      <a:r>
                        <a:rPr lang="fr-FR" sz="2000" b="1" dirty="0" smtClean="0">
                          <a:latin typeface="Times New Roman" pitchFamily="18" charset="0"/>
                          <a:cs typeface="Times New Roman" pitchFamily="18" charset="0"/>
                        </a:rPr>
                        <a:t>2017</a:t>
                      </a:r>
                      <a:endParaRPr lang="fr-FR" sz="2000" b="1" dirty="0">
                        <a:latin typeface="Times New Roman" pitchFamily="18" charset="0"/>
                        <a:ea typeface="Calibri"/>
                        <a:cs typeface="Times New Roman" pitchFamily="18" charset="0"/>
                      </a:endParaRPr>
                    </a:p>
                  </a:txBody>
                  <a:tcPr marL="68574" marR="68574" marT="0" marB="0"/>
                </a:tc>
                <a:tc>
                  <a:txBody>
                    <a:bodyPr/>
                    <a:lstStyle/>
                    <a:p>
                      <a:pPr algn="ctr">
                        <a:lnSpc>
                          <a:spcPct val="115000"/>
                        </a:lnSpc>
                        <a:spcAft>
                          <a:spcPts val="0"/>
                        </a:spcAft>
                      </a:pPr>
                      <a:r>
                        <a:rPr lang="fr-FR" sz="2000" b="1" dirty="0">
                          <a:latin typeface="Times New Roman" pitchFamily="18" charset="0"/>
                          <a:cs typeface="Times New Roman" pitchFamily="18" charset="0"/>
                        </a:rPr>
                        <a:t>Moyen </a:t>
                      </a:r>
                      <a:r>
                        <a:rPr lang="fr-FR" sz="2000" b="1" dirty="0" smtClean="0">
                          <a:latin typeface="Times New Roman" pitchFamily="18" charset="0"/>
                          <a:cs typeface="Times New Roman" pitchFamily="18" charset="0"/>
                        </a:rPr>
                        <a:t>terme 2022</a:t>
                      </a:r>
                      <a:endParaRPr lang="fr-FR" sz="2000" b="1" dirty="0">
                        <a:latin typeface="Times New Roman" pitchFamily="18" charset="0"/>
                        <a:ea typeface="Calibri"/>
                        <a:cs typeface="Times New Roman" pitchFamily="18" charset="0"/>
                      </a:endParaRPr>
                    </a:p>
                  </a:txBody>
                  <a:tcPr marL="68574" marR="68574" marT="0" marB="0"/>
                </a:tc>
                <a:tc>
                  <a:txBody>
                    <a:bodyPr/>
                    <a:lstStyle/>
                    <a:p>
                      <a:pPr algn="ctr">
                        <a:lnSpc>
                          <a:spcPct val="115000"/>
                        </a:lnSpc>
                        <a:spcAft>
                          <a:spcPts val="0"/>
                        </a:spcAft>
                      </a:pPr>
                      <a:r>
                        <a:rPr lang="fr-FR" sz="2000" b="1" dirty="0">
                          <a:latin typeface="Times New Roman" pitchFamily="18" charset="0"/>
                          <a:cs typeface="Times New Roman" pitchFamily="18" charset="0"/>
                        </a:rPr>
                        <a:t>Long </a:t>
                      </a:r>
                      <a:r>
                        <a:rPr lang="fr-FR" sz="2000" b="1" dirty="0" smtClean="0">
                          <a:latin typeface="Times New Roman" pitchFamily="18" charset="0"/>
                          <a:cs typeface="Times New Roman" pitchFamily="18" charset="0"/>
                        </a:rPr>
                        <a:t>terme 2032</a:t>
                      </a:r>
                      <a:endParaRPr lang="fr-FR" sz="2000" b="1" dirty="0">
                        <a:latin typeface="Times New Roman" pitchFamily="18" charset="0"/>
                        <a:ea typeface="Calibri"/>
                        <a:cs typeface="Times New Roman" pitchFamily="18" charset="0"/>
                      </a:endParaRPr>
                    </a:p>
                  </a:txBody>
                  <a:tcPr marL="68574" marR="68574" marT="0" marB="0"/>
                </a:tc>
              </a:tr>
              <a:tr h="701675">
                <a:tc>
                  <a:txBody>
                    <a:bodyPr/>
                    <a:lstStyle/>
                    <a:p>
                      <a:pPr algn="ctr">
                        <a:lnSpc>
                          <a:spcPct val="115000"/>
                        </a:lnSpc>
                        <a:spcAft>
                          <a:spcPts val="0"/>
                        </a:spcAft>
                      </a:pPr>
                      <a:r>
                        <a:rPr lang="fr-FR" sz="2000" b="1" dirty="0">
                          <a:latin typeface="Times New Roman" pitchFamily="18" charset="0"/>
                          <a:cs typeface="Times New Roman" pitchFamily="18" charset="0"/>
                        </a:rPr>
                        <a:t>Commune </a:t>
                      </a:r>
                      <a:r>
                        <a:rPr lang="fr-FR" sz="2000" b="1" dirty="0" smtClean="0">
                          <a:latin typeface="Times New Roman" pitchFamily="18" charset="0"/>
                          <a:cs typeface="Times New Roman" pitchFamily="18" charset="0"/>
                        </a:rPr>
                        <a:t>de</a:t>
                      </a:r>
                      <a:r>
                        <a:rPr lang="fr-FR" sz="2000" b="1" baseline="0" dirty="0" smtClean="0">
                          <a:latin typeface="Times New Roman" pitchFamily="18" charset="0"/>
                          <a:cs typeface="Times New Roman" pitchFamily="18" charset="0"/>
                        </a:rPr>
                        <a:t> Bejaia</a:t>
                      </a:r>
                      <a:endParaRPr lang="fr-FR" sz="2000" b="1" dirty="0">
                        <a:latin typeface="Times New Roman" pitchFamily="18" charset="0"/>
                        <a:ea typeface="Calibri"/>
                        <a:cs typeface="Times New Roman" pitchFamily="18" charset="0"/>
                      </a:endParaRPr>
                    </a:p>
                  </a:txBody>
                  <a:tcPr marL="68574" marR="68574" marT="0" marB="0"/>
                </a:tc>
                <a:tc>
                  <a:txBody>
                    <a:bodyPr/>
                    <a:lstStyle/>
                    <a:p>
                      <a:pPr algn="ctr">
                        <a:lnSpc>
                          <a:spcPct val="115000"/>
                        </a:lnSpc>
                        <a:spcAft>
                          <a:spcPts val="0"/>
                        </a:spcAft>
                      </a:pPr>
                      <a:endParaRPr lang="fr-FR" sz="2000" b="1" dirty="0">
                        <a:latin typeface="Times New Roman" pitchFamily="18" charset="0"/>
                        <a:ea typeface="Calibri"/>
                        <a:cs typeface="Times New Roman" pitchFamily="18" charset="0"/>
                      </a:endParaRPr>
                    </a:p>
                  </a:txBody>
                  <a:tcPr marL="68574" marR="68574" marT="0" marB="0"/>
                </a:tc>
                <a:tc>
                  <a:txBody>
                    <a:bodyPr/>
                    <a:lstStyle/>
                    <a:p>
                      <a:pPr algn="ctr">
                        <a:lnSpc>
                          <a:spcPct val="115000"/>
                        </a:lnSpc>
                        <a:spcAft>
                          <a:spcPts val="0"/>
                        </a:spcAft>
                      </a:pPr>
                      <a:endParaRPr lang="fr-FR" sz="2000" b="1" dirty="0">
                        <a:latin typeface="Times New Roman" pitchFamily="18" charset="0"/>
                        <a:ea typeface="Calibri"/>
                        <a:cs typeface="Times New Roman" pitchFamily="18" charset="0"/>
                      </a:endParaRPr>
                    </a:p>
                  </a:txBody>
                  <a:tcPr marL="68574" marR="68574" marT="0" marB="0"/>
                </a:tc>
                <a:tc>
                  <a:txBody>
                    <a:bodyPr/>
                    <a:lstStyle/>
                    <a:p>
                      <a:pPr algn="ctr">
                        <a:lnSpc>
                          <a:spcPct val="115000"/>
                        </a:lnSpc>
                        <a:spcAft>
                          <a:spcPts val="0"/>
                        </a:spcAft>
                      </a:pPr>
                      <a:endParaRPr lang="fr-FR" sz="2000" b="1" dirty="0">
                        <a:latin typeface="Times New Roman" pitchFamily="18" charset="0"/>
                        <a:ea typeface="Calibri"/>
                        <a:cs typeface="Times New Roman" pitchFamily="18" charset="0"/>
                      </a:endParaRPr>
                    </a:p>
                  </a:txBody>
                  <a:tcPr marL="68574" marR="68574" marT="0" marB="0"/>
                </a:tc>
              </a:tr>
            </a:tbl>
          </a:graphicData>
        </a:graphic>
      </p:graphicFrame>
      <p:sp>
        <p:nvSpPr>
          <p:cNvPr id="5" name="Rectangle à coins arrondis 4"/>
          <p:cNvSpPr/>
          <p:nvPr/>
        </p:nvSpPr>
        <p:spPr>
          <a:xfrm>
            <a:off x="571500" y="754063"/>
            <a:ext cx="7961313" cy="123507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342900" indent="-342900" algn="ctr">
              <a:buFont typeface="Wingdings" pitchFamily="2" charset="2"/>
              <a:buChar char="Ø"/>
              <a:defRPr/>
            </a:pPr>
            <a:r>
              <a:rPr lang="fr-FR" sz="2400" b="1" dirty="0">
                <a:latin typeface="Times New Roman" pitchFamily="18" charset="0"/>
                <a:ea typeface="Calibri" pitchFamily="34" charset="0"/>
                <a:cs typeface="Times New Roman" pitchFamily="18" charset="0"/>
              </a:rPr>
              <a:t>Besoins en </a:t>
            </a:r>
            <a:r>
              <a:rPr lang="fr-FR" sz="2400" b="1" dirty="0">
                <a:ea typeface="Calibri" pitchFamily="34" charset="0"/>
                <a:cs typeface="Times New Roman" pitchFamily="18" charset="0"/>
              </a:rPr>
              <a:t>é</a:t>
            </a:r>
            <a:r>
              <a:rPr lang="fr-FR" sz="2400" b="1" dirty="0">
                <a:latin typeface="Times New Roman" pitchFamily="18" charset="0"/>
                <a:ea typeface="Calibri" pitchFamily="34" charset="0"/>
                <a:cs typeface="Times New Roman" pitchFamily="18" charset="0"/>
              </a:rPr>
              <a:t>coles du 1er et 2</a:t>
            </a:r>
            <a:r>
              <a:rPr lang="fr-FR" sz="2400" b="1" dirty="0">
                <a:ea typeface="Calibri" pitchFamily="34" charset="0"/>
                <a:cs typeface="Times New Roman" pitchFamily="18" charset="0"/>
              </a:rPr>
              <a:t>è</a:t>
            </a:r>
            <a:r>
              <a:rPr lang="fr-FR" sz="2400" b="1" dirty="0">
                <a:latin typeface="Times New Roman" pitchFamily="18" charset="0"/>
                <a:ea typeface="Calibri" pitchFamily="34" charset="0"/>
                <a:cs typeface="Times New Roman" pitchFamily="18" charset="0"/>
              </a:rPr>
              <a:t>me cycle </a:t>
            </a:r>
            <a:r>
              <a:rPr lang="fr-FR" sz="2400" b="1" dirty="0">
                <a:ea typeface="Calibri" pitchFamily="34" charset="0"/>
                <a:cs typeface="Times New Roman" pitchFamily="18" charset="0"/>
              </a:rPr>
              <a:t>à</a:t>
            </a:r>
            <a:r>
              <a:rPr lang="fr-FR" sz="2400" b="1" dirty="0">
                <a:latin typeface="Times New Roman" pitchFamily="18" charset="0"/>
                <a:ea typeface="Calibri" pitchFamily="34" charset="0"/>
                <a:cs typeface="Times New Roman" pitchFamily="18" charset="0"/>
              </a:rPr>
              <a:t> court, moyen et long terme:</a:t>
            </a:r>
            <a:endParaRPr lang="fr-FR" sz="2400" dirty="0">
              <a:ea typeface="Calibri" pitchFamily="34" charset="0"/>
              <a:cs typeface="Times New Roman" pitchFamily="18" charset="0"/>
            </a:endParaRPr>
          </a:p>
        </p:txBody>
      </p:sp>
    </p:spTree>
    <p:extLst>
      <p:ext uri="{BB962C8B-B14F-4D97-AF65-F5344CB8AC3E}">
        <p14:creationId xmlns:p14="http://schemas.microsoft.com/office/powerpoint/2010/main" xmlns="" val="237813341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nvGraphicFramePr>
        <p:xfrm>
          <a:off x="468313" y="3789363"/>
          <a:ext cx="8031162" cy="2047889"/>
        </p:xfrm>
        <a:graphic>
          <a:graphicData uri="http://schemas.openxmlformats.org/drawingml/2006/table">
            <a:tbl>
              <a:tblPr>
                <a:tableStyleId>{5C22544A-7EE6-4342-B048-85BDC9FD1C3A}</a:tableStyleId>
              </a:tblPr>
              <a:tblGrid>
                <a:gridCol w="1513278"/>
                <a:gridCol w="706695"/>
                <a:gridCol w="706695"/>
                <a:gridCol w="706695"/>
                <a:gridCol w="1025125"/>
                <a:gridCol w="1249796"/>
                <a:gridCol w="707626"/>
                <a:gridCol w="707626"/>
                <a:gridCol w="707626"/>
              </a:tblGrid>
              <a:tr h="991371">
                <a:tc rowSpan="2">
                  <a:txBody>
                    <a:bodyPr/>
                    <a:lstStyle/>
                    <a:p>
                      <a:pPr algn="ctr">
                        <a:lnSpc>
                          <a:spcPct val="115000"/>
                        </a:lnSpc>
                        <a:spcAft>
                          <a:spcPts val="0"/>
                        </a:spcAft>
                      </a:pPr>
                      <a:r>
                        <a:rPr lang="fr-FR" sz="1600" b="1" dirty="0">
                          <a:latin typeface="Times New Roman" pitchFamily="18" charset="0"/>
                          <a:cs typeface="Times New Roman" pitchFamily="18" charset="0"/>
                        </a:rPr>
                        <a:t>Dispersion</a:t>
                      </a:r>
                      <a:endParaRPr lang="fr-FR" sz="1600" b="1" dirty="0">
                        <a:latin typeface="Times New Roman" pitchFamily="18" charset="0"/>
                        <a:ea typeface="Calibri"/>
                        <a:cs typeface="Times New Roman" pitchFamily="18" charset="0"/>
                      </a:endParaRPr>
                    </a:p>
                  </a:txBody>
                  <a:tcPr marL="68569" marR="68569" marT="0" marB="0" anchor="ctr"/>
                </a:tc>
                <a:tc gridSpan="4">
                  <a:txBody>
                    <a:bodyPr/>
                    <a:lstStyle/>
                    <a:p>
                      <a:pPr algn="ctr">
                        <a:lnSpc>
                          <a:spcPct val="115000"/>
                        </a:lnSpc>
                        <a:spcAft>
                          <a:spcPts val="0"/>
                        </a:spcAft>
                      </a:pPr>
                      <a:r>
                        <a:rPr lang="fr-FR" sz="1600" b="1" dirty="0">
                          <a:latin typeface="Times New Roman" pitchFamily="18" charset="0"/>
                          <a:cs typeface="Times New Roman" pitchFamily="18" charset="0"/>
                        </a:rPr>
                        <a:t>population à scolariser</a:t>
                      </a:r>
                      <a:endParaRPr lang="fr-FR" sz="1600" b="1" dirty="0">
                        <a:latin typeface="Times New Roman" pitchFamily="18" charset="0"/>
                        <a:ea typeface="Calibri"/>
                        <a:cs typeface="Times New Roman" pitchFamily="18" charset="0"/>
                      </a:endParaRPr>
                    </a:p>
                  </a:txBody>
                  <a:tcPr marL="68569" marR="68569" marT="0" marB="0" anchor="ct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ctr">
                        <a:lnSpc>
                          <a:spcPct val="115000"/>
                        </a:lnSpc>
                        <a:spcAft>
                          <a:spcPts val="0"/>
                        </a:spcAft>
                      </a:pPr>
                      <a:r>
                        <a:rPr lang="fr-FR" sz="1600" b="1">
                          <a:latin typeface="Times New Roman" pitchFamily="18" charset="0"/>
                          <a:cs typeface="Times New Roman" pitchFamily="18" charset="0"/>
                        </a:rPr>
                        <a:t>classes</a:t>
                      </a:r>
                    </a:p>
                    <a:p>
                      <a:pPr algn="ctr">
                        <a:lnSpc>
                          <a:spcPct val="115000"/>
                        </a:lnSpc>
                        <a:spcAft>
                          <a:spcPts val="0"/>
                        </a:spcAft>
                      </a:pPr>
                      <a:r>
                        <a:rPr lang="fr-FR" sz="1600" b="1">
                          <a:latin typeface="Times New Roman" pitchFamily="18" charset="0"/>
                          <a:cs typeface="Times New Roman" pitchFamily="18" charset="0"/>
                        </a:rPr>
                        <a:t>existantes</a:t>
                      </a:r>
                      <a:endParaRPr lang="fr-FR" sz="1600" b="1">
                        <a:latin typeface="Times New Roman" pitchFamily="18" charset="0"/>
                        <a:ea typeface="Calibri"/>
                        <a:cs typeface="Times New Roman" pitchFamily="18" charset="0"/>
                      </a:endParaRPr>
                    </a:p>
                  </a:txBody>
                  <a:tcPr marL="68569" marR="68569" marT="0" marB="0" anchor="ctr"/>
                </a:tc>
                <a:tc gridSpan="3">
                  <a:txBody>
                    <a:bodyPr/>
                    <a:lstStyle/>
                    <a:p>
                      <a:pPr algn="ctr">
                        <a:lnSpc>
                          <a:spcPct val="115000"/>
                        </a:lnSpc>
                        <a:spcAft>
                          <a:spcPts val="0"/>
                        </a:spcAft>
                      </a:pPr>
                      <a:r>
                        <a:rPr lang="fr-FR" sz="1600" b="1">
                          <a:latin typeface="Times New Roman" pitchFamily="18" charset="0"/>
                          <a:cs typeface="Times New Roman" pitchFamily="18" charset="0"/>
                        </a:rPr>
                        <a:t>Besoins en classes</a:t>
                      </a:r>
                      <a:endParaRPr lang="fr-FR" sz="1600" b="1">
                        <a:latin typeface="Times New Roman" pitchFamily="18" charset="0"/>
                        <a:ea typeface="Calibri"/>
                        <a:cs typeface="Times New Roman" pitchFamily="18" charset="0"/>
                      </a:endParaRPr>
                    </a:p>
                  </a:txBody>
                  <a:tcPr marL="68569" marR="68569" marT="0" marB="0" anchor="ctr"/>
                </a:tc>
                <a:tc hMerge="1">
                  <a:txBody>
                    <a:bodyPr/>
                    <a:lstStyle/>
                    <a:p>
                      <a:endParaRPr lang="fr-FR"/>
                    </a:p>
                  </a:txBody>
                  <a:tcPr/>
                </a:tc>
                <a:tc hMerge="1">
                  <a:txBody>
                    <a:bodyPr/>
                    <a:lstStyle/>
                    <a:p>
                      <a:endParaRPr lang="fr-FR"/>
                    </a:p>
                  </a:txBody>
                  <a:tcPr/>
                </a:tc>
              </a:tr>
              <a:tr h="495686">
                <a:tc vMerge="1">
                  <a:txBody>
                    <a:bodyPr/>
                    <a:lstStyle/>
                    <a:p>
                      <a:endParaRPr lang="fr-FR"/>
                    </a:p>
                  </a:txBody>
                  <a:tcPr/>
                </a:tc>
                <a:tc>
                  <a:txBody>
                    <a:bodyPr/>
                    <a:lstStyle/>
                    <a:p>
                      <a:pPr algn="ctr">
                        <a:lnSpc>
                          <a:spcPct val="115000"/>
                        </a:lnSpc>
                        <a:spcAft>
                          <a:spcPts val="0"/>
                        </a:spcAft>
                      </a:pPr>
                      <a:r>
                        <a:rPr lang="fr-FR" sz="1600" b="1" dirty="0" smtClean="0">
                          <a:latin typeface="Times New Roman" pitchFamily="18" charset="0"/>
                          <a:cs typeface="Times New Roman" pitchFamily="18" charset="0"/>
                        </a:rPr>
                        <a:t>2012</a:t>
                      </a:r>
                      <a:endParaRPr lang="fr-FR" sz="1600" b="1" dirty="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2017</a:t>
                      </a:r>
                      <a:endParaRPr lang="fr-FR" sz="1600" b="1" dirty="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2022</a:t>
                      </a:r>
                      <a:endParaRPr lang="fr-FR" sz="1600" b="1" dirty="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2032</a:t>
                      </a:r>
                      <a:endParaRPr lang="fr-FR" sz="1600" b="1" dirty="0" smtClean="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2012</a:t>
                      </a:r>
                      <a:endParaRPr lang="fr-FR" sz="1600" b="1" dirty="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2017</a:t>
                      </a:r>
                      <a:endParaRPr lang="fr-FR" sz="1600" b="1" dirty="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2022</a:t>
                      </a:r>
                      <a:endParaRPr lang="fr-FR" sz="1600" b="1" dirty="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2032</a:t>
                      </a:r>
                      <a:endParaRPr lang="fr-FR" sz="1600" b="1" dirty="0">
                        <a:latin typeface="Times New Roman" pitchFamily="18" charset="0"/>
                        <a:ea typeface="Calibri"/>
                        <a:cs typeface="Times New Roman" pitchFamily="18" charset="0"/>
                      </a:endParaRPr>
                    </a:p>
                  </a:txBody>
                  <a:tcPr marL="68569" marR="68569" marT="0" marB="0" anchor="ctr"/>
                </a:tc>
              </a:tr>
              <a:tr h="560818">
                <a:tc>
                  <a:txBody>
                    <a:bodyPr/>
                    <a:lstStyle/>
                    <a:p>
                      <a:pPr algn="ctr">
                        <a:lnSpc>
                          <a:spcPct val="115000"/>
                        </a:lnSpc>
                        <a:spcAft>
                          <a:spcPts val="0"/>
                        </a:spcAft>
                      </a:pPr>
                      <a:r>
                        <a:rPr lang="fr-FR" sz="1600" b="1" dirty="0">
                          <a:latin typeface="Times New Roman" pitchFamily="18" charset="0"/>
                          <a:cs typeface="Times New Roman" pitchFamily="18" charset="0"/>
                        </a:rPr>
                        <a:t>Commune </a:t>
                      </a:r>
                      <a:r>
                        <a:rPr lang="fr-FR" sz="1600" b="1" dirty="0" smtClean="0">
                          <a:latin typeface="Times New Roman" pitchFamily="18" charset="0"/>
                          <a:cs typeface="Times New Roman" pitchFamily="18" charset="0"/>
                        </a:rPr>
                        <a:t>de</a:t>
                      </a:r>
                      <a:r>
                        <a:rPr lang="fr-FR" sz="1600" b="1" baseline="0" dirty="0" smtClean="0">
                          <a:latin typeface="Times New Roman" pitchFamily="18" charset="0"/>
                          <a:cs typeface="Times New Roman" pitchFamily="18" charset="0"/>
                        </a:rPr>
                        <a:t> Bejaia</a:t>
                      </a:r>
                      <a:endParaRPr lang="fr-FR" sz="1600" b="1" dirty="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13564</a:t>
                      </a:r>
                      <a:endParaRPr lang="fr-FR" sz="1600" b="1" dirty="0">
                        <a:latin typeface="Times New Roman" pitchFamily="18" charset="0"/>
                        <a:ea typeface="Calibri"/>
                        <a:cs typeface="Times New Roman" pitchFamily="18" charset="0"/>
                      </a:endParaRPr>
                    </a:p>
                  </a:txBody>
                  <a:tcPr marL="68577" marR="68577"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fr-FR" sz="1600" b="1" dirty="0" smtClean="0">
                          <a:latin typeface="Times New Roman" pitchFamily="18" charset="0"/>
                          <a:cs typeface="Times New Roman" pitchFamily="18" charset="0"/>
                        </a:rPr>
                        <a:t>14555</a:t>
                      </a:r>
                      <a:endParaRPr lang="fr-FR" sz="1600" b="1" dirty="0" smtClean="0">
                        <a:latin typeface="Times New Roman" pitchFamily="18" charset="0"/>
                        <a:ea typeface="Calibri"/>
                        <a:cs typeface="Times New Roman" pitchFamily="18" charset="0"/>
                      </a:endParaRPr>
                    </a:p>
                  </a:txBody>
                  <a:tcPr marL="68569" marR="68569"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fr-FR" sz="1600" b="1" dirty="0" smtClean="0">
                          <a:latin typeface="Times New Roman" pitchFamily="18" charset="0"/>
                          <a:cs typeface="Times New Roman" pitchFamily="18" charset="0"/>
                        </a:rPr>
                        <a:t>15618</a:t>
                      </a:r>
                      <a:endParaRPr lang="fr-FR" sz="1600" b="1" dirty="0" smtClean="0">
                        <a:latin typeface="Times New Roman" pitchFamily="18" charset="0"/>
                        <a:ea typeface="Calibri"/>
                        <a:cs typeface="Times New Roman" pitchFamily="18" charset="0"/>
                      </a:endParaRPr>
                    </a:p>
                  </a:txBody>
                  <a:tcPr marL="68569" marR="68569"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fr-FR" sz="1600" b="1" dirty="0" smtClean="0">
                          <a:latin typeface="Times New Roman" pitchFamily="18" charset="0"/>
                          <a:cs typeface="Times New Roman" pitchFamily="18" charset="0"/>
                        </a:rPr>
                        <a:t>16759</a:t>
                      </a:r>
                      <a:endParaRPr lang="fr-FR" sz="1600" b="1" dirty="0" smtClean="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305</a:t>
                      </a:r>
                      <a:endParaRPr lang="fr-FR" sz="1600" b="1" dirty="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28</a:t>
                      </a:r>
                      <a:endParaRPr lang="fr-FR" sz="1600" b="1" dirty="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30</a:t>
                      </a:r>
                      <a:endParaRPr lang="fr-FR" sz="1600" b="1" dirty="0">
                        <a:latin typeface="Times New Roman" pitchFamily="18" charset="0"/>
                        <a:ea typeface="Calibri"/>
                        <a:cs typeface="Times New Roman" pitchFamily="18" charset="0"/>
                      </a:endParaRPr>
                    </a:p>
                  </a:txBody>
                  <a:tcPr marL="68569" marR="68569"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38</a:t>
                      </a:r>
                      <a:endParaRPr lang="fr-FR" sz="1600" b="1" dirty="0">
                        <a:latin typeface="Times New Roman" pitchFamily="18" charset="0"/>
                        <a:ea typeface="Calibri"/>
                        <a:cs typeface="Times New Roman" pitchFamily="18" charset="0"/>
                      </a:endParaRPr>
                    </a:p>
                  </a:txBody>
                  <a:tcPr marL="68569" marR="68569" marT="0" marB="0" anchor="ctr"/>
                </a:tc>
              </a:tr>
            </a:tbl>
          </a:graphicData>
        </a:graphic>
      </p:graphicFrame>
      <p:sp>
        <p:nvSpPr>
          <p:cNvPr id="6" name="Rectangle à coins arrondis 5"/>
          <p:cNvSpPr/>
          <p:nvPr/>
        </p:nvSpPr>
        <p:spPr>
          <a:xfrm>
            <a:off x="428625" y="393700"/>
            <a:ext cx="7959725" cy="123507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342900" indent="-342900">
              <a:buFont typeface="Wingdings" pitchFamily="2" charset="2"/>
              <a:buChar char="v"/>
              <a:defRPr/>
            </a:pPr>
            <a:r>
              <a:rPr lang="fr-FR" sz="2400" b="1" dirty="0">
                <a:latin typeface="Times New Roman" pitchFamily="18" charset="0"/>
                <a:ea typeface="Calibri" pitchFamily="34" charset="0"/>
                <a:cs typeface="Times New Roman" pitchFamily="18" charset="0"/>
              </a:rPr>
              <a:t>Enseignement 3</a:t>
            </a:r>
            <a:r>
              <a:rPr lang="fr-FR" sz="2400" b="1" dirty="0">
                <a:ea typeface="Calibri" pitchFamily="34" charset="0"/>
                <a:cs typeface="Times New Roman" pitchFamily="18" charset="0"/>
              </a:rPr>
              <a:t>è</a:t>
            </a:r>
            <a:r>
              <a:rPr lang="fr-FR" sz="2400" b="1" dirty="0">
                <a:latin typeface="Times New Roman" pitchFamily="18" charset="0"/>
                <a:ea typeface="Calibri" pitchFamily="34" charset="0"/>
                <a:cs typeface="Times New Roman" pitchFamily="18" charset="0"/>
              </a:rPr>
              <a:t>me cycle :</a:t>
            </a:r>
          </a:p>
          <a:p>
            <a:pPr marL="342900" indent="-342900">
              <a:buFont typeface="Wingdings" pitchFamily="2" charset="2"/>
              <a:buChar char="Ø"/>
              <a:defRPr/>
            </a:pPr>
            <a:r>
              <a:rPr lang="fr-FR" sz="2400" b="1" dirty="0">
                <a:latin typeface="Times New Roman" pitchFamily="18" charset="0"/>
                <a:ea typeface="Calibri" pitchFamily="34" charset="0"/>
                <a:cs typeface="Times New Roman" pitchFamily="18" charset="0"/>
              </a:rPr>
              <a:t>Besoins en classes du 3</a:t>
            </a:r>
            <a:r>
              <a:rPr lang="fr-FR" sz="2400" b="1" dirty="0">
                <a:ea typeface="Calibri" pitchFamily="34" charset="0"/>
                <a:cs typeface="Times New Roman" pitchFamily="18" charset="0"/>
              </a:rPr>
              <a:t>è</a:t>
            </a:r>
            <a:r>
              <a:rPr lang="fr-FR" sz="2400" b="1" dirty="0">
                <a:latin typeface="Times New Roman" pitchFamily="18" charset="0"/>
                <a:ea typeface="Calibri" pitchFamily="34" charset="0"/>
                <a:cs typeface="Times New Roman" pitchFamily="18" charset="0"/>
              </a:rPr>
              <a:t>me cycle </a:t>
            </a:r>
            <a:r>
              <a:rPr lang="fr-FR" sz="2400" b="1" dirty="0">
                <a:ea typeface="Calibri" pitchFamily="34" charset="0"/>
                <a:cs typeface="Times New Roman" pitchFamily="18" charset="0"/>
              </a:rPr>
              <a:t>à</a:t>
            </a:r>
            <a:r>
              <a:rPr lang="fr-FR" sz="2400" b="1" dirty="0">
                <a:latin typeface="Times New Roman" pitchFamily="18" charset="0"/>
                <a:ea typeface="Calibri" pitchFamily="34" charset="0"/>
                <a:cs typeface="Times New Roman" pitchFamily="18" charset="0"/>
              </a:rPr>
              <a:t> court, moyen et long terme:</a:t>
            </a:r>
            <a:endParaRPr lang="fr-FR" sz="2400" dirty="0">
              <a:ea typeface="Calibri" pitchFamily="34" charset="0"/>
              <a:cs typeface="Times New Roman" pitchFamily="18" charset="0"/>
            </a:endParaRPr>
          </a:p>
        </p:txBody>
      </p:sp>
      <p:sp>
        <p:nvSpPr>
          <p:cNvPr id="8" name="Rectangle à coins arrondis 7"/>
          <p:cNvSpPr/>
          <p:nvPr/>
        </p:nvSpPr>
        <p:spPr>
          <a:xfrm>
            <a:off x="428625" y="2001838"/>
            <a:ext cx="7959725" cy="157162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justLow">
              <a:defRPr/>
            </a:pPr>
            <a:r>
              <a:rPr lang="fr-FR" sz="2400" dirty="0">
                <a:latin typeface="Times New Roman" pitchFamily="18" charset="0"/>
                <a:ea typeface="Calibri" pitchFamily="34" charset="0"/>
                <a:cs typeface="Times New Roman" pitchFamily="18" charset="0"/>
              </a:rPr>
              <a:t>Concernant le 3ème cycle, les besoins en termes d’infrastructures scolaires sont évalués sur la base d’un objectif de 35 élèves par classe à court et moyen terme et 30 élèves à long terme.</a:t>
            </a:r>
          </a:p>
        </p:txBody>
      </p:sp>
    </p:spTree>
    <p:extLst>
      <p:ext uri="{BB962C8B-B14F-4D97-AF65-F5344CB8AC3E}">
        <p14:creationId xmlns:p14="http://schemas.microsoft.com/office/powerpoint/2010/main" xmlns="" val="130909420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nvGraphicFramePr>
        <p:xfrm>
          <a:off x="227013" y="3716338"/>
          <a:ext cx="8655051" cy="1714501"/>
        </p:xfrm>
        <a:graphic>
          <a:graphicData uri="http://schemas.openxmlformats.org/drawingml/2006/table">
            <a:tbl>
              <a:tblPr>
                <a:tableStyleId>{5C22544A-7EE6-4342-B048-85BDC9FD1C3A}</a:tableStyleId>
              </a:tblPr>
              <a:tblGrid>
                <a:gridCol w="1988030"/>
                <a:gridCol w="696009"/>
                <a:gridCol w="731418"/>
                <a:gridCol w="731418"/>
                <a:gridCol w="1060990"/>
                <a:gridCol w="1250040"/>
                <a:gridCol w="732382"/>
                <a:gridCol w="732382"/>
                <a:gridCol w="732382"/>
              </a:tblGrid>
              <a:tr h="836342">
                <a:tc rowSpan="2">
                  <a:txBody>
                    <a:bodyPr/>
                    <a:lstStyle/>
                    <a:p>
                      <a:pPr algn="ctr">
                        <a:lnSpc>
                          <a:spcPct val="115000"/>
                        </a:lnSpc>
                        <a:spcAft>
                          <a:spcPts val="0"/>
                        </a:spcAft>
                      </a:pPr>
                      <a:r>
                        <a:rPr lang="fr-FR" sz="1600" b="1" dirty="0">
                          <a:latin typeface="Times New Roman" pitchFamily="18" charset="0"/>
                          <a:cs typeface="Times New Roman" pitchFamily="18" charset="0"/>
                        </a:rPr>
                        <a:t>Dispersion</a:t>
                      </a:r>
                      <a:endParaRPr lang="fr-FR" sz="1600" b="1" dirty="0">
                        <a:latin typeface="Times New Roman" pitchFamily="18" charset="0"/>
                        <a:ea typeface="Calibri"/>
                        <a:cs typeface="Times New Roman" pitchFamily="18" charset="0"/>
                      </a:endParaRPr>
                    </a:p>
                  </a:txBody>
                  <a:tcPr marL="68583" marR="68583" marT="0" marB="0" anchor="ctr"/>
                </a:tc>
                <a:tc gridSpan="4">
                  <a:txBody>
                    <a:bodyPr/>
                    <a:lstStyle/>
                    <a:p>
                      <a:pPr algn="ctr">
                        <a:lnSpc>
                          <a:spcPct val="115000"/>
                        </a:lnSpc>
                        <a:spcAft>
                          <a:spcPts val="0"/>
                        </a:spcAft>
                      </a:pPr>
                      <a:r>
                        <a:rPr lang="fr-FR" sz="1600" b="1" dirty="0">
                          <a:latin typeface="Times New Roman" pitchFamily="18" charset="0"/>
                          <a:cs typeface="Times New Roman" pitchFamily="18" charset="0"/>
                        </a:rPr>
                        <a:t>population à scolariser</a:t>
                      </a:r>
                      <a:endParaRPr lang="fr-FR" sz="1600" b="1" dirty="0">
                        <a:latin typeface="Times New Roman" pitchFamily="18" charset="0"/>
                        <a:ea typeface="Calibri"/>
                        <a:cs typeface="Times New Roman" pitchFamily="18" charset="0"/>
                      </a:endParaRPr>
                    </a:p>
                  </a:txBody>
                  <a:tcPr marL="68583" marR="68583" marT="0" marB="0" anchor="ct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ctr">
                        <a:lnSpc>
                          <a:spcPct val="115000"/>
                        </a:lnSpc>
                        <a:spcAft>
                          <a:spcPts val="0"/>
                        </a:spcAft>
                      </a:pPr>
                      <a:r>
                        <a:rPr lang="fr-FR" sz="1600" b="1">
                          <a:latin typeface="Times New Roman" pitchFamily="18" charset="0"/>
                          <a:cs typeface="Times New Roman" pitchFamily="18" charset="0"/>
                        </a:rPr>
                        <a:t>classes</a:t>
                      </a:r>
                    </a:p>
                    <a:p>
                      <a:pPr algn="ctr">
                        <a:lnSpc>
                          <a:spcPct val="115000"/>
                        </a:lnSpc>
                        <a:spcAft>
                          <a:spcPts val="0"/>
                        </a:spcAft>
                      </a:pPr>
                      <a:r>
                        <a:rPr lang="fr-FR" sz="1600" b="1">
                          <a:latin typeface="Times New Roman" pitchFamily="18" charset="0"/>
                          <a:cs typeface="Times New Roman" pitchFamily="18" charset="0"/>
                        </a:rPr>
                        <a:t>existantes</a:t>
                      </a:r>
                      <a:endParaRPr lang="fr-FR" sz="1600" b="1">
                        <a:latin typeface="Times New Roman" pitchFamily="18" charset="0"/>
                        <a:ea typeface="Calibri"/>
                        <a:cs typeface="Times New Roman" pitchFamily="18" charset="0"/>
                      </a:endParaRPr>
                    </a:p>
                  </a:txBody>
                  <a:tcPr marL="68583" marR="68583" marT="0" marB="0" anchor="ctr"/>
                </a:tc>
                <a:tc gridSpan="3">
                  <a:txBody>
                    <a:bodyPr/>
                    <a:lstStyle/>
                    <a:p>
                      <a:pPr algn="ctr">
                        <a:lnSpc>
                          <a:spcPct val="115000"/>
                        </a:lnSpc>
                        <a:spcAft>
                          <a:spcPts val="0"/>
                        </a:spcAft>
                      </a:pPr>
                      <a:r>
                        <a:rPr lang="fr-FR" sz="1600" b="1">
                          <a:latin typeface="Times New Roman" pitchFamily="18" charset="0"/>
                          <a:cs typeface="Times New Roman" pitchFamily="18" charset="0"/>
                        </a:rPr>
                        <a:t>Besoins en classes</a:t>
                      </a:r>
                      <a:endParaRPr lang="fr-FR" sz="1600" b="1">
                        <a:latin typeface="Times New Roman" pitchFamily="18" charset="0"/>
                        <a:ea typeface="Calibri"/>
                        <a:cs typeface="Times New Roman" pitchFamily="18" charset="0"/>
                      </a:endParaRPr>
                    </a:p>
                  </a:txBody>
                  <a:tcPr marL="68583" marR="68583" marT="0" marB="0" anchor="ctr"/>
                </a:tc>
                <a:tc hMerge="1">
                  <a:txBody>
                    <a:bodyPr/>
                    <a:lstStyle/>
                    <a:p>
                      <a:endParaRPr lang="fr-FR"/>
                    </a:p>
                  </a:txBody>
                  <a:tcPr/>
                </a:tc>
                <a:tc hMerge="1">
                  <a:txBody>
                    <a:bodyPr/>
                    <a:lstStyle/>
                    <a:p>
                      <a:endParaRPr lang="fr-FR"/>
                    </a:p>
                  </a:txBody>
                  <a:tcPr/>
                </a:tc>
              </a:tr>
              <a:tr h="418171">
                <a:tc vMerge="1">
                  <a:txBody>
                    <a:bodyPr/>
                    <a:lstStyle/>
                    <a:p>
                      <a:endParaRPr lang="fr-FR"/>
                    </a:p>
                  </a:txBody>
                  <a:tcPr/>
                </a:tc>
                <a:tc>
                  <a:txBody>
                    <a:bodyPr/>
                    <a:lstStyle/>
                    <a:p>
                      <a:pPr algn="ctr">
                        <a:lnSpc>
                          <a:spcPct val="115000"/>
                        </a:lnSpc>
                        <a:spcAft>
                          <a:spcPts val="0"/>
                        </a:spcAft>
                      </a:pPr>
                      <a:r>
                        <a:rPr lang="fr-FR" sz="1600" b="1" dirty="0" smtClean="0">
                          <a:latin typeface="Times New Roman" pitchFamily="18" charset="0"/>
                          <a:cs typeface="Times New Roman" pitchFamily="18" charset="0"/>
                        </a:rPr>
                        <a:t>2012</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2017</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2022</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2032</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2012</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2017</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2022</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2032</a:t>
                      </a:r>
                      <a:endParaRPr lang="fr-FR" sz="1600" b="1" dirty="0">
                        <a:latin typeface="Times New Roman" pitchFamily="18" charset="0"/>
                        <a:ea typeface="Calibri"/>
                        <a:cs typeface="Times New Roman" pitchFamily="18" charset="0"/>
                      </a:endParaRPr>
                    </a:p>
                  </a:txBody>
                  <a:tcPr marL="68583" marR="68583" marT="0" marB="0" anchor="ctr"/>
                </a:tc>
              </a:tr>
              <a:tr h="459988">
                <a:tc>
                  <a:txBody>
                    <a:bodyPr/>
                    <a:lstStyle/>
                    <a:p>
                      <a:pPr algn="ctr">
                        <a:lnSpc>
                          <a:spcPct val="115000"/>
                        </a:lnSpc>
                        <a:spcAft>
                          <a:spcPts val="0"/>
                        </a:spcAft>
                      </a:pPr>
                      <a:r>
                        <a:rPr lang="fr-FR" sz="1600" b="1" dirty="0">
                          <a:latin typeface="Times New Roman" pitchFamily="18" charset="0"/>
                          <a:cs typeface="Times New Roman" pitchFamily="18" charset="0"/>
                        </a:rPr>
                        <a:t>Commune </a:t>
                      </a:r>
                      <a:r>
                        <a:rPr lang="fr-FR" sz="1600" b="1" dirty="0" smtClean="0">
                          <a:latin typeface="Times New Roman" pitchFamily="18" charset="0"/>
                          <a:cs typeface="Times New Roman" pitchFamily="18" charset="0"/>
                        </a:rPr>
                        <a:t>de</a:t>
                      </a:r>
                      <a:r>
                        <a:rPr lang="fr-FR" sz="1600" b="1" baseline="0" dirty="0" smtClean="0">
                          <a:latin typeface="Times New Roman" pitchFamily="18" charset="0"/>
                          <a:cs typeface="Times New Roman" pitchFamily="18" charset="0"/>
                        </a:rPr>
                        <a:t> Bejaia</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9910</a:t>
                      </a:r>
                      <a:endParaRPr lang="fr-FR" sz="1600" b="1" dirty="0">
                        <a:latin typeface="Times New Roman" pitchFamily="18" charset="0"/>
                        <a:ea typeface="Calibri"/>
                        <a:cs typeface="Times New Roman" pitchFamily="18" charset="0"/>
                      </a:endParaRPr>
                    </a:p>
                  </a:txBody>
                  <a:tcPr marL="68589" marR="68589"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fr-FR" sz="1600" b="1" dirty="0" smtClean="0">
                          <a:latin typeface="Times New Roman" pitchFamily="18" charset="0"/>
                          <a:cs typeface="Times New Roman" pitchFamily="18" charset="0"/>
                        </a:rPr>
                        <a:t>10634</a:t>
                      </a:r>
                      <a:endParaRPr lang="fr-FR" sz="1600" b="1" dirty="0" smtClean="0">
                        <a:latin typeface="Times New Roman" pitchFamily="18" charset="0"/>
                        <a:ea typeface="Calibri"/>
                        <a:cs typeface="Times New Roman" pitchFamily="18" charset="0"/>
                      </a:endParaRPr>
                    </a:p>
                  </a:txBody>
                  <a:tcPr marL="68583" marR="68583"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fr-FR" sz="1600" b="1" dirty="0" smtClean="0">
                          <a:latin typeface="Times New Roman" pitchFamily="18" charset="0"/>
                          <a:cs typeface="Times New Roman" pitchFamily="18" charset="0"/>
                        </a:rPr>
                        <a:t>11411</a:t>
                      </a:r>
                      <a:endParaRPr lang="fr-FR" sz="1600" b="1" dirty="0" smtClean="0">
                        <a:latin typeface="Times New Roman" pitchFamily="18" charset="0"/>
                        <a:ea typeface="Calibri"/>
                        <a:cs typeface="Times New Roman" pitchFamily="18" charset="0"/>
                      </a:endParaRPr>
                    </a:p>
                  </a:txBody>
                  <a:tcPr marL="68583" marR="68583" marT="0" marB="0" anchor="ct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fr-FR" sz="1600" b="1" dirty="0" smtClean="0">
                          <a:latin typeface="Times New Roman" pitchFamily="18" charset="0"/>
                          <a:cs typeface="Times New Roman" pitchFamily="18" charset="0"/>
                        </a:rPr>
                        <a:t>12245</a:t>
                      </a:r>
                      <a:endParaRPr lang="fr-FR" sz="1600" b="1" dirty="0" smtClean="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210</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21</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22</a:t>
                      </a:r>
                      <a:endParaRPr lang="fr-FR" sz="1600" b="1" dirty="0">
                        <a:latin typeface="Times New Roman" pitchFamily="18" charset="0"/>
                        <a:ea typeface="Calibri"/>
                        <a:cs typeface="Times New Roman" pitchFamily="18" charset="0"/>
                      </a:endParaRPr>
                    </a:p>
                  </a:txBody>
                  <a:tcPr marL="68583" marR="68583" marT="0" marB="0" anchor="ctr"/>
                </a:tc>
                <a:tc>
                  <a:txBody>
                    <a:bodyPr/>
                    <a:lstStyle/>
                    <a:p>
                      <a:pPr algn="ctr">
                        <a:lnSpc>
                          <a:spcPct val="115000"/>
                        </a:lnSpc>
                        <a:spcAft>
                          <a:spcPts val="0"/>
                        </a:spcAft>
                      </a:pPr>
                      <a:r>
                        <a:rPr lang="fr-FR" sz="1600" b="1" dirty="0" smtClean="0">
                          <a:latin typeface="Times New Roman" pitchFamily="18" charset="0"/>
                          <a:cs typeface="Times New Roman" pitchFamily="18" charset="0"/>
                        </a:rPr>
                        <a:t>28</a:t>
                      </a:r>
                      <a:endParaRPr lang="fr-FR" sz="1600" b="1" dirty="0">
                        <a:latin typeface="Times New Roman" pitchFamily="18" charset="0"/>
                        <a:ea typeface="Calibri"/>
                        <a:cs typeface="Times New Roman" pitchFamily="18" charset="0"/>
                      </a:endParaRPr>
                    </a:p>
                  </a:txBody>
                  <a:tcPr marL="68583" marR="68583" marT="0" marB="0" anchor="ctr"/>
                </a:tc>
              </a:tr>
            </a:tbl>
          </a:graphicData>
        </a:graphic>
      </p:graphicFrame>
      <p:sp>
        <p:nvSpPr>
          <p:cNvPr id="6" name="Rectangle à coins arrondis 5"/>
          <p:cNvSpPr/>
          <p:nvPr/>
        </p:nvSpPr>
        <p:spPr>
          <a:xfrm>
            <a:off x="323850" y="404813"/>
            <a:ext cx="7959725" cy="123507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342900" indent="-342900">
              <a:buFont typeface="Wingdings" pitchFamily="2" charset="2"/>
              <a:buChar char="v"/>
              <a:defRPr/>
            </a:pPr>
            <a:r>
              <a:rPr lang="fr-FR" sz="2400" b="1" dirty="0">
                <a:latin typeface="Times New Roman" pitchFamily="18" charset="0"/>
                <a:ea typeface="Calibri" pitchFamily="34" charset="0"/>
                <a:cs typeface="Times New Roman" pitchFamily="18" charset="0"/>
              </a:rPr>
              <a:t>Enseignement secondaire :</a:t>
            </a:r>
            <a:endParaRPr lang="fr-FR" sz="2400" dirty="0">
              <a:ea typeface="Calibri" pitchFamily="34" charset="0"/>
              <a:cs typeface="Times New Roman" pitchFamily="18" charset="0"/>
            </a:endParaRPr>
          </a:p>
          <a:p>
            <a:pPr marL="342900" indent="-342900">
              <a:buFont typeface="Wingdings" pitchFamily="2" charset="2"/>
              <a:buChar char="Ø"/>
              <a:defRPr/>
            </a:pPr>
            <a:r>
              <a:rPr lang="fr-FR" sz="2400" b="1" dirty="0">
                <a:latin typeface="Times New Roman" pitchFamily="18" charset="0"/>
                <a:ea typeface="Calibri" pitchFamily="34" charset="0"/>
                <a:cs typeface="Times New Roman" pitchFamily="18" charset="0"/>
              </a:rPr>
              <a:t>Besoins en classes du cycle secondaire </a:t>
            </a:r>
            <a:r>
              <a:rPr lang="fr-FR" sz="2400" b="1" dirty="0">
                <a:ea typeface="Calibri" pitchFamily="34" charset="0"/>
                <a:cs typeface="Times New Roman" pitchFamily="18" charset="0"/>
              </a:rPr>
              <a:t>à</a:t>
            </a:r>
            <a:r>
              <a:rPr lang="fr-FR" sz="2400" b="1" dirty="0">
                <a:latin typeface="Times New Roman" pitchFamily="18" charset="0"/>
                <a:ea typeface="Calibri" pitchFamily="34" charset="0"/>
                <a:cs typeface="Times New Roman" pitchFamily="18" charset="0"/>
              </a:rPr>
              <a:t> court, moyen et long terme:</a:t>
            </a:r>
            <a:endParaRPr lang="fr-FR" sz="2400" dirty="0">
              <a:ea typeface="Calibri" pitchFamily="34" charset="0"/>
              <a:cs typeface="Times New Roman" pitchFamily="18" charset="0"/>
            </a:endParaRPr>
          </a:p>
        </p:txBody>
      </p:sp>
      <p:sp>
        <p:nvSpPr>
          <p:cNvPr id="8" name="Rectangle à coins arrondis 7"/>
          <p:cNvSpPr/>
          <p:nvPr/>
        </p:nvSpPr>
        <p:spPr>
          <a:xfrm>
            <a:off x="644525" y="1773238"/>
            <a:ext cx="7959725" cy="1655762"/>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justLow">
              <a:defRPr/>
            </a:pPr>
            <a:r>
              <a:rPr lang="fr-FR" sz="2400" dirty="0">
                <a:latin typeface="Times New Roman" pitchFamily="18" charset="0"/>
                <a:ea typeface="Calibri" pitchFamily="34" charset="0"/>
                <a:cs typeface="Times New Roman" pitchFamily="18" charset="0"/>
              </a:rPr>
              <a:t>Concernant le cycle secondaire, les besoins en termes d’infrastructures scolaires sont évalués sur la base d’un objectif de 35 élèves par classe à court et moyen terme et 30 élèves à long terme.</a:t>
            </a:r>
          </a:p>
        </p:txBody>
      </p:sp>
    </p:spTree>
    <p:extLst>
      <p:ext uri="{BB962C8B-B14F-4D97-AF65-F5344CB8AC3E}">
        <p14:creationId xmlns:p14="http://schemas.microsoft.com/office/powerpoint/2010/main" xmlns="" val="409660969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434975" y="557213"/>
            <a:ext cx="4391025" cy="711200"/>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fr-FR" sz="2400" b="1" dirty="0">
                <a:latin typeface="Times New Roman" pitchFamily="18" charset="0"/>
                <a:ea typeface="Calibri" pitchFamily="34" charset="0"/>
                <a:cs typeface="Times New Roman" pitchFamily="18" charset="0"/>
              </a:rPr>
              <a:t>b) Les </a:t>
            </a:r>
            <a:r>
              <a:rPr lang="fr-FR" sz="2400" b="1" dirty="0">
                <a:ea typeface="Calibri" pitchFamily="34" charset="0"/>
                <a:cs typeface="Times New Roman" pitchFamily="18" charset="0"/>
              </a:rPr>
              <a:t>é</a:t>
            </a:r>
            <a:r>
              <a:rPr lang="fr-FR" sz="2400" b="1" dirty="0">
                <a:latin typeface="Times New Roman" pitchFamily="18" charset="0"/>
                <a:ea typeface="Calibri" pitchFamily="34" charset="0"/>
                <a:cs typeface="Times New Roman" pitchFamily="18" charset="0"/>
              </a:rPr>
              <a:t>quipements sanitaires :</a:t>
            </a:r>
            <a:endParaRPr lang="fr-FR" sz="2400" dirty="0">
              <a:ea typeface="Calibri" pitchFamily="34" charset="0"/>
              <a:cs typeface="Times New Roman" pitchFamily="18" charset="0"/>
            </a:endParaRPr>
          </a:p>
        </p:txBody>
      </p:sp>
      <p:sp>
        <p:nvSpPr>
          <p:cNvPr id="5" name="Rectangle à coins arrondis 4"/>
          <p:cNvSpPr/>
          <p:nvPr/>
        </p:nvSpPr>
        <p:spPr>
          <a:xfrm>
            <a:off x="539750" y="2085975"/>
            <a:ext cx="8104188" cy="2855913"/>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just">
              <a:defRPr/>
            </a:pPr>
            <a:r>
              <a:rPr lang="fr-FR" sz="2400" dirty="0">
                <a:latin typeface="Times New Roman" pitchFamily="18" charset="0"/>
                <a:cs typeface="Times New Roman" pitchFamily="18" charset="0"/>
              </a:rPr>
              <a:t>L'estimation des besoins en équipements sanitaires est faite sur la base des normes dictées par le Schéma National                    d’Aménagement du Territoire</a:t>
            </a:r>
            <a:r>
              <a:rPr lang="fr-FR" sz="2400" dirty="0"/>
              <a:t> </a:t>
            </a:r>
            <a:r>
              <a:rPr lang="fr-FR" sz="2400" dirty="0">
                <a:latin typeface="Times New Roman" pitchFamily="18" charset="0"/>
                <a:cs typeface="Times New Roman" pitchFamily="18" charset="0"/>
              </a:rPr>
              <a:t> (SNAT) :</a:t>
            </a:r>
          </a:p>
          <a:p>
            <a:pPr algn="just">
              <a:defRPr/>
            </a:pPr>
            <a:r>
              <a:rPr lang="fr-FR" sz="2400" dirty="0">
                <a:latin typeface="Times New Roman" pitchFamily="18" charset="0"/>
                <a:cs typeface="Times New Roman" pitchFamily="18" charset="0"/>
              </a:rPr>
              <a:t>− 1 lit hôpital pour 500 personnes;</a:t>
            </a:r>
          </a:p>
          <a:p>
            <a:pPr algn="just">
              <a:defRPr/>
            </a:pPr>
            <a:r>
              <a:rPr lang="fr-FR" sz="2400" dirty="0">
                <a:latin typeface="Times New Roman" pitchFamily="18" charset="0"/>
                <a:cs typeface="Times New Roman" pitchFamily="18" charset="0"/>
              </a:rPr>
              <a:t>− 1 polyclinique pour 48 000 personnes;</a:t>
            </a:r>
          </a:p>
          <a:p>
            <a:pPr algn="just">
              <a:defRPr/>
            </a:pPr>
            <a:r>
              <a:rPr lang="fr-FR" sz="2400" dirty="0">
                <a:latin typeface="Times New Roman" pitchFamily="18" charset="0"/>
                <a:cs typeface="Times New Roman" pitchFamily="18" charset="0"/>
              </a:rPr>
              <a:t>− 1 centre de santé pour 24 000 personnes;</a:t>
            </a:r>
          </a:p>
          <a:p>
            <a:pPr algn="just">
              <a:defRPr/>
            </a:pPr>
            <a:r>
              <a:rPr lang="fr-FR" sz="2400" dirty="0">
                <a:latin typeface="Times New Roman" pitchFamily="18" charset="0"/>
                <a:cs typeface="Times New Roman" pitchFamily="18" charset="0"/>
              </a:rPr>
              <a:t>− 1 salle de soins pour 5 000 personnes;</a:t>
            </a:r>
          </a:p>
        </p:txBody>
      </p:sp>
    </p:spTree>
    <p:extLst>
      <p:ext uri="{BB962C8B-B14F-4D97-AF65-F5344CB8AC3E}">
        <p14:creationId xmlns:p14="http://schemas.microsoft.com/office/powerpoint/2010/main" xmlns="" val="363759640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au 4"/>
          <p:cNvGraphicFramePr>
            <a:graphicFrameLocks noGrp="1"/>
          </p:cNvGraphicFramePr>
          <p:nvPr/>
        </p:nvGraphicFramePr>
        <p:xfrm>
          <a:off x="323850" y="2143125"/>
          <a:ext cx="8569326" cy="2093912"/>
        </p:xfrm>
        <a:graphic>
          <a:graphicData uri="http://schemas.openxmlformats.org/drawingml/2006/table">
            <a:tbl>
              <a:tblPr>
                <a:tableStyleId>{5C22544A-7EE6-4342-B048-85BDC9FD1C3A}</a:tableStyleId>
              </a:tblPr>
              <a:tblGrid>
                <a:gridCol w="1224190"/>
                <a:gridCol w="856671"/>
                <a:gridCol w="891798"/>
                <a:gridCol w="710053"/>
                <a:gridCol w="668917"/>
                <a:gridCol w="873457"/>
                <a:gridCol w="817481"/>
                <a:gridCol w="817481"/>
                <a:gridCol w="891798"/>
                <a:gridCol w="817480"/>
              </a:tblGrid>
              <a:tr h="615856">
                <a:tc rowSpan="2">
                  <a:txBody>
                    <a:bodyPr/>
                    <a:lstStyle/>
                    <a:p>
                      <a:pPr algn="ctr">
                        <a:lnSpc>
                          <a:spcPct val="115000"/>
                        </a:lnSpc>
                        <a:spcAft>
                          <a:spcPts val="0"/>
                        </a:spcAft>
                      </a:pPr>
                      <a:endParaRPr lang="fr-FR" sz="1800" b="1" dirty="0">
                        <a:latin typeface="Times New Roman" pitchFamily="18" charset="0"/>
                        <a:ea typeface="Calibri"/>
                        <a:cs typeface="Times New Roman" pitchFamily="18" charset="0"/>
                      </a:endParaRPr>
                    </a:p>
                  </a:txBody>
                  <a:tcPr marL="68584" marR="68584" marT="0" marB="0" anchor="ctr"/>
                </a:tc>
                <a:tc gridSpan="3">
                  <a:txBody>
                    <a:bodyPr/>
                    <a:lstStyle/>
                    <a:p>
                      <a:pPr algn="ctr">
                        <a:lnSpc>
                          <a:spcPct val="115000"/>
                        </a:lnSpc>
                        <a:spcAft>
                          <a:spcPts val="0"/>
                        </a:spcAft>
                      </a:pPr>
                      <a:r>
                        <a:rPr lang="fr-FR" sz="1800" b="1">
                          <a:latin typeface="Times New Roman" pitchFamily="18" charset="0"/>
                          <a:cs typeface="Times New Roman" pitchFamily="18" charset="0"/>
                        </a:rPr>
                        <a:t>polycliniques</a:t>
                      </a:r>
                      <a:endParaRPr lang="fr-FR" sz="1800" b="1">
                        <a:latin typeface="Times New Roman" pitchFamily="18" charset="0"/>
                        <a:ea typeface="Calibri"/>
                        <a:cs typeface="Times New Roman" pitchFamily="18" charset="0"/>
                      </a:endParaRPr>
                    </a:p>
                  </a:txBody>
                  <a:tcPr marL="68584" marR="68584" marT="0" marB="0" anchor="ctr"/>
                </a:tc>
                <a:tc hMerge="1">
                  <a:txBody>
                    <a:bodyPr/>
                    <a:lstStyle/>
                    <a:p>
                      <a:endParaRPr lang="fr-FR"/>
                    </a:p>
                  </a:txBody>
                  <a:tcPr/>
                </a:tc>
                <a:tc hMerge="1">
                  <a:txBody>
                    <a:bodyPr/>
                    <a:lstStyle/>
                    <a:p>
                      <a:endParaRPr lang="fr-FR"/>
                    </a:p>
                  </a:txBody>
                  <a:tcPr/>
                </a:tc>
                <a:tc gridSpan="3">
                  <a:txBody>
                    <a:bodyPr/>
                    <a:lstStyle/>
                    <a:p>
                      <a:pPr algn="ctr">
                        <a:lnSpc>
                          <a:spcPct val="115000"/>
                        </a:lnSpc>
                        <a:spcAft>
                          <a:spcPts val="0"/>
                        </a:spcAft>
                      </a:pPr>
                      <a:r>
                        <a:rPr lang="fr-FR" sz="1800" b="1" dirty="0">
                          <a:latin typeface="Times New Roman" pitchFamily="18" charset="0"/>
                          <a:cs typeface="Times New Roman" pitchFamily="18" charset="0"/>
                        </a:rPr>
                        <a:t>Centres de santé</a:t>
                      </a:r>
                      <a:endParaRPr lang="fr-FR" sz="1800" b="1" dirty="0">
                        <a:latin typeface="Times New Roman" pitchFamily="18" charset="0"/>
                        <a:ea typeface="Calibri"/>
                        <a:cs typeface="Times New Roman" pitchFamily="18" charset="0"/>
                      </a:endParaRPr>
                    </a:p>
                  </a:txBody>
                  <a:tcPr marL="68584" marR="68584" marT="0" marB="0" anchor="ctr"/>
                </a:tc>
                <a:tc hMerge="1">
                  <a:txBody>
                    <a:bodyPr/>
                    <a:lstStyle/>
                    <a:p>
                      <a:endParaRPr lang="fr-FR"/>
                    </a:p>
                  </a:txBody>
                  <a:tcPr/>
                </a:tc>
                <a:tc hMerge="1">
                  <a:txBody>
                    <a:bodyPr/>
                    <a:lstStyle/>
                    <a:p>
                      <a:endParaRPr lang="fr-FR"/>
                    </a:p>
                  </a:txBody>
                  <a:tcPr/>
                </a:tc>
                <a:tc gridSpan="3">
                  <a:txBody>
                    <a:bodyPr/>
                    <a:lstStyle/>
                    <a:p>
                      <a:pPr algn="ctr">
                        <a:lnSpc>
                          <a:spcPct val="115000"/>
                        </a:lnSpc>
                        <a:spcAft>
                          <a:spcPts val="0"/>
                        </a:spcAft>
                      </a:pPr>
                      <a:r>
                        <a:rPr lang="fr-FR" sz="1800" b="1">
                          <a:latin typeface="Times New Roman" pitchFamily="18" charset="0"/>
                          <a:cs typeface="Times New Roman" pitchFamily="18" charset="0"/>
                        </a:rPr>
                        <a:t>salles de soins</a:t>
                      </a:r>
                      <a:endParaRPr lang="fr-FR" sz="1800" b="1">
                        <a:latin typeface="Times New Roman" pitchFamily="18" charset="0"/>
                        <a:ea typeface="Calibri"/>
                        <a:cs typeface="Times New Roman" pitchFamily="18" charset="0"/>
                      </a:endParaRPr>
                    </a:p>
                  </a:txBody>
                  <a:tcPr marL="68584" marR="68584" marT="0" marB="0" anchor="ctr"/>
                </a:tc>
                <a:tc hMerge="1">
                  <a:txBody>
                    <a:bodyPr/>
                    <a:lstStyle/>
                    <a:p>
                      <a:endParaRPr lang="fr-FR"/>
                    </a:p>
                  </a:txBody>
                  <a:tcPr/>
                </a:tc>
                <a:tc hMerge="1">
                  <a:txBody>
                    <a:bodyPr/>
                    <a:lstStyle/>
                    <a:p>
                      <a:endParaRPr lang="fr-FR"/>
                    </a:p>
                  </a:txBody>
                  <a:tcPr/>
                </a:tc>
              </a:tr>
              <a:tr h="739028">
                <a:tc vMerge="1">
                  <a:txBody>
                    <a:bodyPr/>
                    <a:lstStyle/>
                    <a:p>
                      <a:endParaRPr lang="fr-FR"/>
                    </a:p>
                  </a:txBody>
                  <a:tcPr/>
                </a:tc>
                <a:tc>
                  <a:txBody>
                    <a:bodyPr/>
                    <a:lstStyle/>
                    <a:p>
                      <a:pPr algn="ctr">
                        <a:lnSpc>
                          <a:spcPct val="115000"/>
                        </a:lnSpc>
                        <a:spcAft>
                          <a:spcPts val="0"/>
                        </a:spcAft>
                      </a:pPr>
                      <a:r>
                        <a:rPr lang="fr-FR" sz="1800" b="1" dirty="0" smtClean="0">
                          <a:latin typeface="Times New Roman" pitchFamily="18" charset="0"/>
                          <a:cs typeface="Times New Roman" pitchFamily="18" charset="0"/>
                        </a:rPr>
                        <a:t>2017</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2022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2032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2017</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2022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2032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2017</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2022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2032</a:t>
                      </a:r>
                      <a:endParaRPr lang="fr-FR" sz="1800" b="1" dirty="0">
                        <a:latin typeface="Times New Roman" pitchFamily="18" charset="0"/>
                        <a:ea typeface="Calibri"/>
                        <a:cs typeface="Times New Roman" pitchFamily="18" charset="0"/>
                      </a:endParaRPr>
                    </a:p>
                  </a:txBody>
                  <a:tcPr marL="68584" marR="68584" marT="0" marB="0" anchor="ctr"/>
                </a:tc>
              </a:tr>
              <a:tr h="739028">
                <a:tc>
                  <a:txBody>
                    <a:bodyPr/>
                    <a:lstStyle/>
                    <a:p>
                      <a:pPr algn="ctr">
                        <a:lnSpc>
                          <a:spcPct val="115000"/>
                        </a:lnSpc>
                        <a:spcAft>
                          <a:spcPts val="0"/>
                        </a:spcAft>
                      </a:pPr>
                      <a:r>
                        <a:rPr lang="fr-FR" sz="1800" b="1" dirty="0" smtClean="0">
                          <a:latin typeface="Times New Roman" pitchFamily="18" charset="0"/>
                          <a:cs typeface="Times New Roman" pitchFamily="18" charset="0"/>
                        </a:rPr>
                        <a:t>Commune</a:t>
                      </a:r>
                      <a:r>
                        <a:rPr lang="fr-FR" sz="1800" b="1" baseline="0" dirty="0" smtClean="0">
                          <a:latin typeface="Times New Roman" pitchFamily="18" charset="0"/>
                          <a:cs typeface="Times New Roman" pitchFamily="18" charset="0"/>
                        </a:rPr>
                        <a:t> de Bejaia</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02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05</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32</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00</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01</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03</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01</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01</a:t>
                      </a:r>
                      <a:endParaRPr lang="fr-FR" sz="1800" b="1" dirty="0">
                        <a:latin typeface="Times New Roman" pitchFamily="18" charset="0"/>
                        <a:ea typeface="Calibri"/>
                        <a:cs typeface="Times New Roman" pitchFamily="18" charset="0"/>
                      </a:endParaRPr>
                    </a:p>
                  </a:txBody>
                  <a:tcPr marL="68584" marR="68584" marT="0" marB="0" anchor="ctr"/>
                </a:tc>
                <a:tc>
                  <a:txBody>
                    <a:bodyPr/>
                    <a:lstStyle/>
                    <a:p>
                      <a:pPr algn="ctr">
                        <a:lnSpc>
                          <a:spcPct val="115000"/>
                        </a:lnSpc>
                        <a:spcAft>
                          <a:spcPts val="0"/>
                        </a:spcAft>
                      </a:pPr>
                      <a:r>
                        <a:rPr lang="fr-FR" sz="1800" b="1" dirty="0" smtClean="0">
                          <a:latin typeface="Times New Roman" pitchFamily="18" charset="0"/>
                          <a:cs typeface="Times New Roman" pitchFamily="18" charset="0"/>
                        </a:rPr>
                        <a:t>06</a:t>
                      </a:r>
                      <a:endParaRPr lang="fr-FR" sz="1800" b="1" dirty="0">
                        <a:latin typeface="Times New Roman" pitchFamily="18" charset="0"/>
                        <a:ea typeface="Calibri"/>
                        <a:cs typeface="Times New Roman" pitchFamily="18" charset="0"/>
                      </a:endParaRPr>
                    </a:p>
                  </a:txBody>
                  <a:tcPr marL="68584" marR="68584" marT="0" marB="0" anchor="ctr"/>
                </a:tc>
              </a:tr>
            </a:tbl>
          </a:graphicData>
        </a:graphic>
      </p:graphicFrame>
      <p:sp>
        <p:nvSpPr>
          <p:cNvPr id="6" name="Rectangle à coins arrondis 5"/>
          <p:cNvSpPr/>
          <p:nvPr/>
        </p:nvSpPr>
        <p:spPr>
          <a:xfrm>
            <a:off x="469900" y="484188"/>
            <a:ext cx="7342188" cy="712787"/>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342900" indent="-342900" algn="ctr">
              <a:buFont typeface="Wingdings" pitchFamily="2" charset="2"/>
              <a:buChar char="Ø"/>
              <a:defRPr/>
            </a:pPr>
            <a:r>
              <a:rPr lang="fr-FR" sz="2400" b="1" dirty="0">
                <a:latin typeface="Times New Roman" pitchFamily="18" charset="0"/>
                <a:ea typeface="Calibri" pitchFamily="34" charset="0"/>
                <a:cs typeface="Times New Roman" pitchFamily="18" charset="0"/>
              </a:rPr>
              <a:t>Evaluation des besoins en infrastructures sanitaires</a:t>
            </a:r>
            <a:endParaRPr lang="fr-FR" sz="2400" dirty="0">
              <a:latin typeface="Times New Roman" pitchFamily="18" charset="0"/>
              <a:ea typeface="Calibri" pitchFamily="34" charset="0"/>
              <a:cs typeface="Times New Roman" pitchFamily="18" charset="0"/>
            </a:endParaRPr>
          </a:p>
        </p:txBody>
      </p:sp>
    </p:spTree>
    <p:extLst>
      <p:ext uri="{BB962C8B-B14F-4D97-AF65-F5344CB8AC3E}">
        <p14:creationId xmlns:p14="http://schemas.microsoft.com/office/powerpoint/2010/main" xmlns="" val="138998626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à coins arrondis 2"/>
          <p:cNvSpPr/>
          <p:nvPr/>
        </p:nvSpPr>
        <p:spPr>
          <a:xfrm>
            <a:off x="717550" y="3068638"/>
            <a:ext cx="7958138" cy="712787"/>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defRPr/>
            </a:pPr>
            <a:r>
              <a:rPr lang="fr-FR" sz="2800" b="1" dirty="0">
                <a:latin typeface="Times New Roman" pitchFamily="18" charset="0"/>
                <a:cs typeface="Times New Roman" pitchFamily="18" charset="0"/>
              </a:rPr>
              <a:t>Chapitre </a:t>
            </a:r>
            <a:r>
              <a:rPr lang="fr-FR" sz="2800" b="1" dirty="0" smtClean="0">
                <a:latin typeface="Times New Roman" pitchFamily="18" charset="0"/>
                <a:cs typeface="Times New Roman" pitchFamily="18" charset="0"/>
              </a:rPr>
              <a:t>III </a:t>
            </a:r>
            <a:r>
              <a:rPr lang="fr-FR" sz="2800" b="1" dirty="0">
                <a:latin typeface="Times New Roman" pitchFamily="18" charset="0"/>
                <a:cs typeface="Times New Roman" pitchFamily="18" charset="0"/>
              </a:rPr>
              <a:t>:Application du parti d’aménagement</a:t>
            </a:r>
            <a:endParaRPr lang="fr-FR" sz="2800" dirty="0">
              <a:latin typeface="Times New Roman" pitchFamily="18" charset="0"/>
              <a:cs typeface="Times New Roman" pitchFamily="18" charset="0"/>
            </a:endParaRPr>
          </a:p>
        </p:txBody>
      </p:sp>
    </p:spTree>
    <p:extLst>
      <p:ext uri="{BB962C8B-B14F-4D97-AF65-F5344CB8AC3E}">
        <p14:creationId xmlns:p14="http://schemas.microsoft.com/office/powerpoint/2010/main" xmlns="" val="331605907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descr="F:\les secteurs carte 2.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 y="-12700"/>
            <a:ext cx="9422403" cy="68707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ZoneTexte 1"/>
          <p:cNvSpPr txBox="1"/>
          <p:nvPr/>
        </p:nvSpPr>
        <p:spPr>
          <a:xfrm>
            <a:off x="6070599" y="2616200"/>
            <a:ext cx="3373039" cy="400110"/>
          </a:xfrm>
          <a:prstGeom prst="rect">
            <a:avLst/>
          </a:prstGeom>
          <a:noFill/>
        </p:spPr>
        <p:txBody>
          <a:bodyPr wrap="none" rtlCol="0">
            <a:spAutoFit/>
          </a:bodyPr>
          <a:lstStyle/>
          <a:p>
            <a:r>
              <a:rPr lang="fr-FR" sz="2000" dirty="0" smtClean="0"/>
              <a:t>Bejaia: Carte des secteurs</a:t>
            </a:r>
            <a:endParaRPr lang="fr-FR" sz="2000" dirty="0"/>
          </a:p>
        </p:txBody>
      </p:sp>
    </p:spTree>
    <p:extLst>
      <p:ext uri="{BB962C8B-B14F-4D97-AF65-F5344CB8AC3E}">
        <p14:creationId xmlns:p14="http://schemas.microsoft.com/office/powerpoint/2010/main" xmlns="" val="8089316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422152"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2955135" y="21251"/>
            <a:ext cx="4824536" cy="369332"/>
          </a:xfrm>
          <a:prstGeom prst="rect">
            <a:avLst/>
          </a:prstGeom>
          <a:noFill/>
        </p:spPr>
        <p:txBody>
          <a:bodyPr wrap="square" rtlCol="0">
            <a:spAutoFit/>
          </a:bodyPr>
          <a:lstStyle/>
          <a:p>
            <a:r>
              <a:rPr lang="fr-FR" b="1" dirty="0">
                <a:latin typeface="Calibri" pitchFamily="34" charset="0"/>
                <a:cs typeface="Calibri" pitchFamily="34" charset="0"/>
              </a:rPr>
              <a:t>Identification de la commune et de l’ACL </a:t>
            </a:r>
            <a:r>
              <a:rPr lang="fr-FR" b="1" dirty="0" smtClean="0"/>
              <a:t>:</a:t>
            </a:r>
            <a:endParaRPr lang="fr-FR" dirty="0"/>
          </a:p>
        </p:txBody>
      </p:sp>
      <p:sp>
        <p:nvSpPr>
          <p:cNvPr id="2" name="Rectangle 1"/>
          <p:cNvSpPr/>
          <p:nvPr/>
        </p:nvSpPr>
        <p:spPr>
          <a:xfrm>
            <a:off x="159234" y="1098555"/>
            <a:ext cx="3904766" cy="1815882"/>
          </a:xfrm>
          <a:prstGeom prst="rect">
            <a:avLst/>
          </a:prstGeom>
        </p:spPr>
        <p:txBody>
          <a:bodyPr wrap="square">
            <a:spAutoFit/>
          </a:bodyPr>
          <a:lstStyle/>
          <a:p>
            <a:r>
              <a:rPr lang="fr-FR" sz="1400" b="1" dirty="0">
                <a:latin typeface="Calabri"/>
              </a:rPr>
              <a:t>La commune de Bejaia est située au Nord-Est de la wilaya, elle est limitée par :</a:t>
            </a:r>
          </a:p>
          <a:p>
            <a:pPr lvl="0"/>
            <a:r>
              <a:rPr lang="fr-FR" sz="1400" b="1" dirty="0" smtClean="0">
                <a:latin typeface="Calabri"/>
              </a:rPr>
              <a:t>-La </a:t>
            </a:r>
            <a:r>
              <a:rPr lang="fr-FR" sz="1400" b="1" dirty="0">
                <a:latin typeface="Calabri"/>
              </a:rPr>
              <a:t>mer méditerranée au Nord et au Nord-Est.</a:t>
            </a:r>
          </a:p>
          <a:p>
            <a:pPr lvl="0"/>
            <a:r>
              <a:rPr lang="fr-FR" sz="1400" b="1" dirty="0" smtClean="0">
                <a:latin typeface="Calabri"/>
              </a:rPr>
              <a:t>-La </a:t>
            </a:r>
            <a:r>
              <a:rPr lang="fr-FR" sz="1400" b="1" dirty="0">
                <a:latin typeface="Calabri"/>
              </a:rPr>
              <a:t>commune de Toudja au Nord-Ouest.</a:t>
            </a:r>
          </a:p>
          <a:p>
            <a:pPr lvl="0"/>
            <a:r>
              <a:rPr lang="fr-FR" sz="1400" b="1" dirty="0" smtClean="0">
                <a:latin typeface="Calabri"/>
              </a:rPr>
              <a:t>-La </a:t>
            </a:r>
            <a:r>
              <a:rPr lang="fr-FR" sz="1400" b="1" dirty="0">
                <a:latin typeface="Calabri"/>
              </a:rPr>
              <a:t>commune de Talahamza au Sud.</a:t>
            </a:r>
          </a:p>
          <a:p>
            <a:pPr lvl="0"/>
            <a:r>
              <a:rPr lang="fr-FR" sz="1400" b="1" dirty="0" smtClean="0">
                <a:latin typeface="Calabri"/>
              </a:rPr>
              <a:t>-La </a:t>
            </a:r>
            <a:r>
              <a:rPr lang="fr-FR" sz="1400" b="1" dirty="0">
                <a:latin typeface="Calabri"/>
              </a:rPr>
              <a:t>commune Oued Ghir au Sud et Sud-ouest</a:t>
            </a:r>
            <a:r>
              <a:rPr lang="fr-FR" sz="1400" b="1" dirty="0" smtClean="0">
                <a:latin typeface="Calabri"/>
              </a:rPr>
              <a:t>.</a:t>
            </a:r>
            <a:endParaRPr lang="fr-FR" sz="1400" b="1" dirty="0">
              <a:latin typeface="Calabri"/>
            </a:endParaRPr>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xmlns="" val="0"/>
              </a:ext>
            </a:extLst>
          </a:blip>
          <a:srcRect b="38572"/>
          <a:stretch/>
        </p:blipFill>
        <p:spPr bwMode="auto">
          <a:xfrm>
            <a:off x="4064000" y="1301750"/>
            <a:ext cx="4815684" cy="4133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Rectangle 2"/>
          <p:cNvSpPr/>
          <p:nvPr/>
        </p:nvSpPr>
        <p:spPr>
          <a:xfrm>
            <a:off x="304800" y="2914437"/>
            <a:ext cx="3759200" cy="1477328"/>
          </a:xfrm>
          <a:prstGeom prst="rect">
            <a:avLst/>
          </a:prstGeom>
        </p:spPr>
        <p:txBody>
          <a:bodyPr wrap="square">
            <a:spAutoFit/>
          </a:bodyPr>
          <a:lstStyle/>
          <a:p>
            <a:pPr lvl="0" algn="justLow" fontAlgn="base">
              <a:spcBef>
                <a:spcPct val="0"/>
              </a:spcBef>
              <a:spcAft>
                <a:spcPct val="0"/>
              </a:spcAft>
              <a:tabLst>
                <a:tab pos="457200" algn="l"/>
              </a:tabLst>
            </a:pPr>
            <a:r>
              <a:rPr lang="fr-FR" b="1" dirty="0">
                <a:latin typeface="Calabri"/>
                <a:ea typeface="Times New Roman" pitchFamily="18" charset="0"/>
                <a:cs typeface="Arial" pitchFamily="34" charset="0"/>
              </a:rPr>
              <a:t>La ville de Bejaia, est déterminée par les coordonnées suivantes :</a:t>
            </a:r>
            <a:endParaRPr lang="fr-FR" b="1" dirty="0">
              <a:latin typeface="Calabri"/>
              <a:cs typeface="Arial" pitchFamily="34" charset="0"/>
            </a:endParaRPr>
          </a:p>
          <a:p>
            <a:pPr lvl="0" algn="justLow" eaLnBrk="0" fontAlgn="base" hangingPunct="0">
              <a:spcBef>
                <a:spcPct val="0"/>
              </a:spcBef>
              <a:spcAft>
                <a:spcPct val="0"/>
              </a:spcAft>
              <a:tabLst>
                <a:tab pos="457200" algn="l"/>
              </a:tabLst>
            </a:pPr>
            <a:r>
              <a:rPr lang="fr-FR" b="1" dirty="0">
                <a:latin typeface="Calabri"/>
                <a:ea typeface="Times New Roman" pitchFamily="18" charset="0"/>
                <a:cs typeface="Arial" pitchFamily="34" charset="0"/>
              </a:rPr>
              <a:t>-Longitude  Est      2°  44’  34’’</a:t>
            </a:r>
            <a:endParaRPr lang="fr-FR" b="1" dirty="0">
              <a:latin typeface="Calabri"/>
              <a:cs typeface="Arial" pitchFamily="34" charset="0"/>
            </a:endParaRPr>
          </a:p>
          <a:p>
            <a:pPr lvl="0" algn="justLow" eaLnBrk="0" fontAlgn="base" hangingPunct="0">
              <a:spcBef>
                <a:spcPct val="0"/>
              </a:spcBef>
              <a:spcAft>
                <a:spcPct val="0"/>
              </a:spcAft>
              <a:tabLst>
                <a:tab pos="457200" algn="l"/>
              </a:tabLst>
            </a:pPr>
            <a:r>
              <a:rPr lang="fr-FR" b="1" dirty="0">
                <a:latin typeface="Calabri"/>
                <a:ea typeface="Times New Roman" pitchFamily="18" charset="0"/>
                <a:cs typeface="Arial" pitchFamily="34" charset="0"/>
              </a:rPr>
              <a:t>-Latitude     Nord   36°  46’  34</a:t>
            </a:r>
            <a:r>
              <a:rPr lang="fr-FR" b="1" dirty="0" smtClean="0">
                <a:latin typeface="Calabri"/>
                <a:ea typeface="Times New Roman" pitchFamily="18" charset="0"/>
                <a:cs typeface="Arial" pitchFamily="34" charset="0"/>
              </a:rPr>
              <a:t>’’</a:t>
            </a:r>
            <a:endParaRPr lang="fr-FR" b="1" dirty="0">
              <a:latin typeface="Calabri"/>
              <a:cs typeface="Arial" pitchFamily="34" charset="0"/>
            </a:endParaRPr>
          </a:p>
        </p:txBody>
      </p:sp>
      <p:sp>
        <p:nvSpPr>
          <p:cNvPr id="7" name="Rectangle 6"/>
          <p:cNvSpPr/>
          <p:nvPr/>
        </p:nvSpPr>
        <p:spPr>
          <a:xfrm>
            <a:off x="304800" y="4377527"/>
            <a:ext cx="3759200" cy="1477328"/>
          </a:xfrm>
          <a:prstGeom prst="rect">
            <a:avLst/>
          </a:prstGeom>
        </p:spPr>
        <p:txBody>
          <a:bodyPr wrap="square">
            <a:spAutoFit/>
          </a:bodyPr>
          <a:lstStyle/>
          <a:p>
            <a:pPr lvl="0" algn="justLow" eaLnBrk="0" fontAlgn="base" hangingPunct="0">
              <a:spcBef>
                <a:spcPct val="0"/>
              </a:spcBef>
              <a:spcAft>
                <a:spcPct val="0"/>
              </a:spcAft>
              <a:tabLst>
                <a:tab pos="457200" algn="l"/>
              </a:tabLst>
            </a:pPr>
            <a:r>
              <a:rPr lang="fr-FR" b="1" dirty="0">
                <a:latin typeface="Calabri"/>
                <a:ea typeface="Times New Roman" pitchFamily="18" charset="0"/>
                <a:cs typeface="Arial" pitchFamily="34" charset="0"/>
              </a:rPr>
              <a:t>Le golf de Bejaia sur le Bord duquel la ville s’élève en amphithéâtre offre un aspect d’un vaste lac entouré d’un rideau de montagne, elle </a:t>
            </a:r>
            <a:r>
              <a:rPr lang="fr-FR" b="1" dirty="0" smtClean="0">
                <a:latin typeface="Calabri"/>
                <a:ea typeface="Times New Roman" pitchFamily="18" charset="0"/>
                <a:cs typeface="Arial" pitchFamily="34" charset="0"/>
              </a:rPr>
              <a:t>est</a:t>
            </a:r>
            <a:endParaRPr lang="fr-FR" b="1" dirty="0">
              <a:latin typeface="Calabri"/>
              <a:cs typeface="Arial" pitchFamily="34" charset="0"/>
            </a:endParaRPr>
          </a:p>
        </p:txBody>
      </p:sp>
      <p:sp>
        <p:nvSpPr>
          <p:cNvPr id="10" name="Rectangle 9"/>
          <p:cNvSpPr/>
          <p:nvPr/>
        </p:nvSpPr>
        <p:spPr>
          <a:xfrm>
            <a:off x="3632200" y="5470436"/>
            <a:ext cx="5247484" cy="1200329"/>
          </a:xfrm>
          <a:prstGeom prst="rect">
            <a:avLst/>
          </a:prstGeom>
        </p:spPr>
        <p:txBody>
          <a:bodyPr wrap="square">
            <a:spAutoFit/>
          </a:bodyPr>
          <a:lstStyle/>
          <a:p>
            <a:pPr lvl="0" algn="justLow" eaLnBrk="0" fontAlgn="base" hangingPunct="0">
              <a:spcBef>
                <a:spcPct val="0"/>
              </a:spcBef>
              <a:spcAft>
                <a:spcPct val="0"/>
              </a:spcAft>
              <a:tabLst>
                <a:tab pos="457200" algn="l"/>
              </a:tabLst>
            </a:pPr>
            <a:r>
              <a:rPr lang="fr-FR" b="1" dirty="0">
                <a:latin typeface="Calabri"/>
                <a:ea typeface="Times New Roman" pitchFamily="18" charset="0"/>
                <a:cs typeface="Arial" pitchFamily="34" charset="0"/>
              </a:rPr>
              <a:t>d’une superficie de 12022 ha  dont :</a:t>
            </a:r>
            <a:endParaRPr lang="fr-FR" b="1" dirty="0">
              <a:latin typeface="Calabri"/>
              <a:cs typeface="Arial" pitchFamily="34" charset="0"/>
            </a:endParaRPr>
          </a:p>
          <a:p>
            <a:pPr lvl="0" algn="justLow" eaLnBrk="0" fontAlgn="base" hangingPunct="0">
              <a:spcBef>
                <a:spcPct val="0"/>
              </a:spcBef>
              <a:spcAft>
                <a:spcPct val="0"/>
              </a:spcAft>
              <a:buFontTx/>
              <a:buChar char="•"/>
              <a:tabLst>
                <a:tab pos="457200" algn="l"/>
              </a:tabLst>
            </a:pPr>
            <a:r>
              <a:rPr lang="fr-FR" b="1" dirty="0">
                <a:latin typeface="Calabri"/>
                <a:ea typeface="Times New Roman" pitchFamily="18" charset="0"/>
                <a:cs typeface="Arial" pitchFamily="34" charset="0"/>
              </a:rPr>
              <a:t>Les montagnes : 60% </a:t>
            </a:r>
            <a:endParaRPr lang="fr-FR" b="1" dirty="0">
              <a:latin typeface="Calabri"/>
              <a:cs typeface="Arial" pitchFamily="34" charset="0"/>
            </a:endParaRPr>
          </a:p>
          <a:p>
            <a:pPr lvl="0" algn="justLow" eaLnBrk="0" fontAlgn="base" hangingPunct="0">
              <a:spcBef>
                <a:spcPct val="0"/>
              </a:spcBef>
              <a:spcAft>
                <a:spcPct val="0"/>
              </a:spcAft>
              <a:buFontTx/>
              <a:buChar char="•"/>
              <a:tabLst>
                <a:tab pos="457200" algn="l"/>
              </a:tabLst>
            </a:pPr>
            <a:r>
              <a:rPr lang="fr-FR" b="1" dirty="0">
                <a:latin typeface="Calabri"/>
                <a:ea typeface="Times New Roman" pitchFamily="18" charset="0"/>
                <a:cs typeface="Arial" pitchFamily="34" charset="0"/>
              </a:rPr>
              <a:t>La plaine : 30%.</a:t>
            </a:r>
            <a:endParaRPr lang="fr-FR" b="1" dirty="0">
              <a:latin typeface="Calabri"/>
              <a:cs typeface="Arial" pitchFamily="34" charset="0"/>
            </a:endParaRPr>
          </a:p>
          <a:p>
            <a:pPr lvl="0" algn="justLow" eaLnBrk="0" fontAlgn="base" hangingPunct="0">
              <a:spcBef>
                <a:spcPct val="0"/>
              </a:spcBef>
              <a:spcAft>
                <a:spcPct val="0"/>
              </a:spcAft>
              <a:buFontTx/>
              <a:buChar char="•"/>
              <a:tabLst>
                <a:tab pos="457200" algn="l"/>
              </a:tabLst>
            </a:pPr>
            <a:r>
              <a:rPr lang="fr-FR" b="1" dirty="0">
                <a:latin typeface="Calabri"/>
                <a:ea typeface="Times New Roman" pitchFamily="18" charset="0"/>
                <a:cs typeface="Arial" pitchFamily="34" charset="0"/>
              </a:rPr>
              <a:t>Colline- piémonts : 10%.</a:t>
            </a:r>
            <a:endParaRPr lang="fr-FR" b="1" dirty="0">
              <a:latin typeface="Calabri"/>
              <a:cs typeface="Arial" pitchFamily="34" charset="0"/>
            </a:endParaRPr>
          </a:p>
        </p:txBody>
      </p:sp>
    </p:spTree>
    <p:extLst>
      <p:ext uri="{BB962C8B-B14F-4D97-AF65-F5344CB8AC3E}">
        <p14:creationId xmlns:p14="http://schemas.microsoft.com/office/powerpoint/2010/main" xmlns="" val="125031466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875" y="17463"/>
            <a:ext cx="9096375" cy="6391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ZoneTexte 1"/>
          <p:cNvSpPr txBox="1"/>
          <p:nvPr/>
        </p:nvSpPr>
        <p:spPr>
          <a:xfrm>
            <a:off x="5397500" y="1587500"/>
            <a:ext cx="2476500"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just"/>
            <a:r>
              <a:rPr lang="fr-FR" dirty="0" smtClean="0">
                <a:latin typeface="Times New Roman" pitchFamily="18" charset="0"/>
                <a:cs typeface="Times New Roman" pitchFamily="18" charset="0"/>
              </a:rPr>
              <a:t>Réhabilitation de la vieille ville</a:t>
            </a:r>
            <a:endParaRPr lang="fr-FR" dirty="0">
              <a:latin typeface="Times New Roman" pitchFamily="18" charset="0"/>
              <a:cs typeface="Times New Roman" pitchFamily="18" charset="0"/>
            </a:endParaRPr>
          </a:p>
        </p:txBody>
      </p:sp>
      <p:sp>
        <p:nvSpPr>
          <p:cNvPr id="3" name="ZoneTexte 2"/>
          <p:cNvSpPr txBox="1"/>
          <p:nvPr/>
        </p:nvSpPr>
        <p:spPr>
          <a:xfrm>
            <a:off x="212434" y="1270000"/>
            <a:ext cx="2098966"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dirty="0" smtClean="0"/>
              <a:t>Délocalisation </a:t>
            </a:r>
          </a:p>
          <a:p>
            <a:r>
              <a:rPr lang="fr-FR" dirty="0" smtClean="0"/>
              <a:t>du port pétrolier</a:t>
            </a:r>
          </a:p>
          <a:p>
            <a:r>
              <a:rPr lang="fr-FR" dirty="0" smtClean="0"/>
              <a:t>Vers beni kssila</a:t>
            </a:r>
            <a:endParaRPr lang="fr-FR" dirty="0"/>
          </a:p>
        </p:txBody>
      </p:sp>
      <p:sp>
        <p:nvSpPr>
          <p:cNvPr id="4" name="ZoneTexte 3"/>
          <p:cNvSpPr txBox="1"/>
          <p:nvPr/>
        </p:nvSpPr>
        <p:spPr>
          <a:xfrm>
            <a:off x="2070100" y="4889500"/>
            <a:ext cx="2227262" cy="120032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fr-FR" dirty="0" smtClean="0"/>
              <a:t>Délocalisation de la zone industrielle vers el kser</a:t>
            </a:r>
            <a:endParaRPr lang="fr-FR" dirty="0"/>
          </a:p>
        </p:txBody>
      </p:sp>
      <p:sp>
        <p:nvSpPr>
          <p:cNvPr id="5" name="Rectangle 4"/>
          <p:cNvSpPr/>
          <p:nvPr/>
        </p:nvSpPr>
        <p:spPr>
          <a:xfrm>
            <a:off x="4691565" y="3373398"/>
            <a:ext cx="2268538" cy="95730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fr-FR" dirty="0" smtClean="0"/>
              <a:t>Création de nouvelles liaisons à Oued Soummam</a:t>
            </a:r>
            <a:endParaRPr lang="fr-FR" dirty="0"/>
          </a:p>
        </p:txBody>
      </p:sp>
    </p:spTree>
    <p:extLst>
      <p:ext uri="{BB962C8B-B14F-4D97-AF65-F5344CB8AC3E}">
        <p14:creationId xmlns:p14="http://schemas.microsoft.com/office/powerpoint/2010/main" xmlns="" val="39555684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rganigramme : Délai 4"/>
          <p:cNvSpPr/>
          <p:nvPr/>
        </p:nvSpPr>
        <p:spPr>
          <a:xfrm rot="5400000">
            <a:off x="4261657"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 name="ZoneTexte 5"/>
          <p:cNvSpPr txBox="1"/>
          <p:nvPr/>
        </p:nvSpPr>
        <p:spPr>
          <a:xfrm>
            <a:off x="2805336" y="132377"/>
            <a:ext cx="4824536" cy="369332"/>
          </a:xfrm>
          <a:prstGeom prst="rect">
            <a:avLst/>
          </a:prstGeom>
          <a:noFill/>
        </p:spPr>
        <p:txBody>
          <a:bodyPr wrap="square" rtlCol="0">
            <a:spAutoFit/>
          </a:bodyPr>
          <a:lstStyle/>
          <a:p>
            <a:r>
              <a:rPr lang="fr-FR" b="1" dirty="0"/>
              <a:t>Situation géographique </a:t>
            </a:r>
            <a:r>
              <a:rPr lang="fr-FR" b="1" dirty="0" smtClean="0"/>
              <a:t>:</a:t>
            </a:r>
            <a:endParaRPr lang="fr-FR" dirty="0"/>
          </a:p>
        </p:txBody>
      </p:sp>
      <p:sp>
        <p:nvSpPr>
          <p:cNvPr id="3" name="Rectangle 2"/>
          <p:cNvSpPr/>
          <p:nvPr/>
        </p:nvSpPr>
        <p:spPr>
          <a:xfrm>
            <a:off x="305963" y="948541"/>
            <a:ext cx="8101437" cy="1754326"/>
          </a:xfrm>
          <a:prstGeom prst="rect">
            <a:avLst/>
          </a:prstGeom>
        </p:spPr>
        <p:txBody>
          <a:bodyPr wrap="square">
            <a:spAutoFit/>
          </a:bodyPr>
          <a:lstStyle/>
          <a:p>
            <a:r>
              <a:rPr lang="fr-FR" dirty="0">
                <a:latin typeface="Calabri"/>
              </a:rPr>
              <a:t>L’accessibilité de la  ville se fait par :</a:t>
            </a:r>
          </a:p>
          <a:p>
            <a:pPr lvl="0"/>
            <a:r>
              <a:rPr lang="fr-FR" dirty="0">
                <a:latin typeface="Calabri"/>
              </a:rPr>
              <a:t>La RN 09 qui relie Bejaia et Sétif.</a:t>
            </a:r>
          </a:p>
          <a:p>
            <a:pPr lvl="0"/>
            <a:r>
              <a:rPr lang="fr-FR" dirty="0">
                <a:latin typeface="Calabri"/>
              </a:rPr>
              <a:t>La RN 12 qui relie Bejaia-Alger à Tizi-Ouzou.</a:t>
            </a:r>
          </a:p>
          <a:p>
            <a:pPr lvl="0"/>
            <a:r>
              <a:rPr lang="fr-FR" dirty="0">
                <a:latin typeface="Calabri"/>
              </a:rPr>
              <a:t>La RN 26 qui relie Bejaia et El-</a:t>
            </a:r>
            <a:r>
              <a:rPr lang="fr-FR" dirty="0" err="1">
                <a:latin typeface="Calabri"/>
              </a:rPr>
              <a:t>Kseur</a:t>
            </a:r>
            <a:r>
              <a:rPr lang="fr-FR" dirty="0">
                <a:latin typeface="Calabri"/>
              </a:rPr>
              <a:t>, Mechdalah où elle rejoint la RN 05 Alger-Constantine. Elle est assurée également par :</a:t>
            </a:r>
          </a:p>
          <a:p>
            <a:pPr lvl="0"/>
            <a:r>
              <a:rPr lang="fr-FR" dirty="0">
                <a:latin typeface="Calabri"/>
              </a:rPr>
              <a:t>Une voie ferrée qui  relie Bejaia à Alger</a:t>
            </a:r>
            <a:r>
              <a:rPr lang="fr-FR" dirty="0" smtClean="0">
                <a:latin typeface="Calabri"/>
              </a:rPr>
              <a:t>.</a:t>
            </a:r>
            <a:endParaRPr lang="fr-FR" dirty="0">
              <a:latin typeface="Calabri"/>
            </a:endParaRPr>
          </a:p>
        </p:txBody>
      </p:sp>
      <p:pic>
        <p:nvPicPr>
          <p:cNvPr id="8" name="Picture 4" descr="E:\MEMOIRS\gestion des dechet solids urbain bejaïa. Ikhlef et Bennacer\memoire finale\Les cartes\les cartes 1er chapitre\Nouvelle image (1).pn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08023" y="2702867"/>
            <a:ext cx="7916995" cy="3418533"/>
          </a:xfrm>
          <a:prstGeom prst="rect">
            <a:avLst/>
          </a:prstGeom>
          <a:noFill/>
          <a:extLst>
            <a:ext uri="{909E8E84-426E-40DD-AFC4-6F175D3DCCD1}">
              <a14:hiddenFill xmlns:a14="http://schemas.microsoft.com/office/drawing/2010/main" xmlns="">
                <a:solidFill>
                  <a:srgbClr val="FFFFFF"/>
                </a:solidFill>
              </a14:hiddenFill>
            </a:ext>
          </a:extLst>
        </p:spPr>
      </p:pic>
      <p:sp>
        <p:nvSpPr>
          <p:cNvPr id="9" name="Rectangle 8"/>
          <p:cNvSpPr/>
          <p:nvPr/>
        </p:nvSpPr>
        <p:spPr>
          <a:xfrm>
            <a:off x="6422104" y="5435162"/>
            <a:ext cx="1744132" cy="369332"/>
          </a:xfrm>
          <a:prstGeom prst="rect">
            <a:avLst/>
          </a:prstGeom>
        </p:spPr>
        <p:txBody>
          <a:bodyPr wrap="none">
            <a:spAutoFit/>
          </a:bodyPr>
          <a:lstStyle/>
          <a:p>
            <a:pPr lvl="0" fontAlgn="base">
              <a:spcBef>
                <a:spcPct val="0"/>
              </a:spcBef>
              <a:spcAft>
                <a:spcPts val="1000"/>
              </a:spcAft>
            </a:pPr>
            <a:r>
              <a:rPr lang="fr-FR" b="1" dirty="0">
                <a:latin typeface="Calibri" pitchFamily="34" charset="0"/>
                <a:ea typeface="Arial" pitchFamily="34" charset="0"/>
                <a:cs typeface="Arial" pitchFamily="34" charset="0"/>
              </a:rPr>
              <a:t>Vers </a:t>
            </a:r>
            <a:r>
              <a:rPr lang="fr-FR" b="1" dirty="0" smtClean="0">
                <a:latin typeface="Calibri" pitchFamily="34" charset="0"/>
                <a:ea typeface="Arial" pitchFamily="34" charset="0"/>
                <a:cs typeface="Arial" pitchFamily="34" charset="0"/>
              </a:rPr>
              <a:t>Sétif et </a:t>
            </a:r>
            <a:r>
              <a:rPr lang="fr-FR" b="1" dirty="0">
                <a:latin typeface="Calibri" pitchFamily="34" charset="0"/>
                <a:ea typeface="Arial" pitchFamily="34" charset="0"/>
                <a:cs typeface="Arial" pitchFamily="34" charset="0"/>
              </a:rPr>
              <a:t>J</a:t>
            </a:r>
            <a:r>
              <a:rPr lang="fr-FR" b="1" dirty="0" smtClean="0">
                <a:latin typeface="Calibri" pitchFamily="34" charset="0"/>
                <a:ea typeface="Arial" pitchFamily="34" charset="0"/>
                <a:cs typeface="Arial" pitchFamily="34" charset="0"/>
              </a:rPr>
              <a:t>ijel</a:t>
            </a:r>
            <a:endParaRPr lang="fr-FR" sz="3200" dirty="0">
              <a:latin typeface="Arial" pitchFamily="34" charset="0"/>
              <a:cs typeface="Arial" pitchFamily="34" charset="0"/>
            </a:endParaRPr>
          </a:p>
        </p:txBody>
      </p:sp>
      <p:sp>
        <p:nvSpPr>
          <p:cNvPr id="10" name="Rectangle 27"/>
          <p:cNvSpPr>
            <a:spLocks noChangeArrowheads="1"/>
          </p:cNvSpPr>
          <p:nvPr/>
        </p:nvSpPr>
        <p:spPr bwMode="auto">
          <a:xfrm>
            <a:off x="2195736" y="4095198"/>
            <a:ext cx="813441" cy="633870"/>
          </a:xfrm>
          <a:prstGeom prst="rect">
            <a:avLst/>
          </a:prstGeom>
          <a:solidFill>
            <a:srgbClr val="FFFFFF">
              <a:alpha val="0"/>
            </a:srgbClr>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r" defTabSz="914400" rtl="1" eaLnBrk="1" fontAlgn="base" latinLnBrk="0" hangingPunct="1">
              <a:lnSpc>
                <a:spcPct val="100000"/>
              </a:lnSpc>
              <a:spcBef>
                <a:spcPct val="0"/>
              </a:spcBef>
              <a:spcAft>
                <a:spcPts val="1000"/>
              </a:spcAft>
              <a:buClrTx/>
              <a:buSzTx/>
              <a:buFontTx/>
              <a:buNone/>
              <a:tabLst/>
            </a:pPr>
            <a:r>
              <a:rPr kumimoji="0" lang="fr-FR" b="1" i="0" u="none" strike="noStrike" cap="none" normalizeH="0" baseline="0" dirty="0" smtClean="0">
                <a:ln>
                  <a:noFill/>
                </a:ln>
                <a:solidFill>
                  <a:schemeClr val="tx1"/>
                </a:solidFill>
                <a:effectLst/>
                <a:latin typeface="Calibri" pitchFamily="34" charset="0"/>
                <a:ea typeface="Arial" pitchFamily="34" charset="0"/>
                <a:cs typeface="Arial" pitchFamily="34" charset="0"/>
              </a:rPr>
              <a:t>Vers Alger</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xmlns="" val="12351532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rganigramme : Délai 3"/>
          <p:cNvSpPr/>
          <p:nvPr/>
        </p:nvSpPr>
        <p:spPr>
          <a:xfrm rot="5400000">
            <a:off x="4261657" y="-2064955"/>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5" name="ZoneTexte 4"/>
          <p:cNvSpPr txBox="1"/>
          <p:nvPr/>
        </p:nvSpPr>
        <p:spPr>
          <a:xfrm>
            <a:off x="3347864" y="162646"/>
            <a:ext cx="4824536" cy="369332"/>
          </a:xfrm>
          <a:prstGeom prst="rect">
            <a:avLst/>
          </a:prstGeom>
          <a:noFill/>
        </p:spPr>
        <p:txBody>
          <a:bodyPr wrap="square" rtlCol="0">
            <a:spAutoFit/>
          </a:bodyPr>
          <a:lstStyle/>
          <a:p>
            <a:r>
              <a:rPr lang="fr-FR" b="1" dirty="0"/>
              <a:t>Schéma de distance  :</a:t>
            </a:r>
            <a:endParaRPr lang="fr-FR" dirty="0"/>
          </a:p>
        </p:txBody>
      </p:sp>
      <p:pic>
        <p:nvPicPr>
          <p:cNvPr id="8" name="Image 7"/>
          <p:cNvPicPr/>
          <p:nvPr/>
        </p:nvPicPr>
        <p:blipFill>
          <a:blip r:embed="rId2">
            <a:extLst>
              <a:ext uri="{28A0092B-C50C-407E-A947-70E740481C1C}">
                <a14:useLocalDpi xmlns:a14="http://schemas.microsoft.com/office/drawing/2010/main" xmlns="" val="0"/>
              </a:ext>
            </a:extLst>
          </a:blip>
          <a:stretch>
            <a:fillRect/>
          </a:stretch>
        </p:blipFill>
        <p:spPr>
          <a:xfrm>
            <a:off x="323528" y="1011794"/>
            <a:ext cx="8568952" cy="4680520"/>
          </a:xfrm>
          <a:prstGeom prst="rect">
            <a:avLst/>
          </a:prstGeom>
        </p:spPr>
      </p:pic>
    </p:spTree>
    <p:extLst>
      <p:ext uri="{BB962C8B-B14F-4D97-AF65-F5344CB8AC3E}">
        <p14:creationId xmlns:p14="http://schemas.microsoft.com/office/powerpoint/2010/main" xmlns="" val="11789001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les quartiers de la ville 16"/>
          <p:cNvPicPr/>
          <p:nvPr/>
        </p:nvPicPr>
        <p:blipFill>
          <a:blip r:embed="rId2" cstate="print"/>
          <a:srcRect/>
          <a:stretch>
            <a:fillRect/>
          </a:stretch>
        </p:blipFill>
        <p:spPr bwMode="auto">
          <a:xfrm>
            <a:off x="214282" y="996286"/>
            <a:ext cx="8715436" cy="5647423"/>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5" name="Organigramme : Délai 4"/>
          <p:cNvSpPr/>
          <p:nvPr/>
        </p:nvSpPr>
        <p:spPr>
          <a:xfrm rot="5400000">
            <a:off x="4422153" y="-2081594"/>
            <a:ext cx="692694" cy="4824535"/>
          </a:xfrm>
          <a:prstGeom prst="flowChartDelay">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6" name="ZoneTexte 5"/>
          <p:cNvSpPr txBox="1"/>
          <p:nvPr/>
        </p:nvSpPr>
        <p:spPr>
          <a:xfrm>
            <a:off x="3166281" y="178035"/>
            <a:ext cx="2852382" cy="338554"/>
          </a:xfrm>
          <a:prstGeom prst="rect">
            <a:avLst/>
          </a:prstGeom>
          <a:noFill/>
        </p:spPr>
        <p:txBody>
          <a:bodyPr wrap="square" rtlCol="0">
            <a:spAutoFit/>
          </a:bodyPr>
          <a:lstStyle/>
          <a:p>
            <a:r>
              <a:rPr lang="fr-FR" sz="1600" b="1" dirty="0" smtClean="0"/>
              <a:t>Grands quartier de la ville  </a:t>
            </a:r>
            <a:endParaRPr lang="fr-FR" sz="1600" dirty="0"/>
          </a:p>
        </p:txBody>
      </p:sp>
      <p:sp>
        <p:nvSpPr>
          <p:cNvPr id="2" name="Rectangle 1"/>
          <p:cNvSpPr/>
          <p:nvPr/>
        </p:nvSpPr>
        <p:spPr>
          <a:xfrm>
            <a:off x="317500" y="1117600"/>
            <a:ext cx="812800" cy="2159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xmlns="" val="9908282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otonde">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2490</TotalTime>
  <Words>2428</Words>
  <Application>Microsoft Office PowerPoint</Application>
  <PresentationFormat>Affichage à l'écran (4:3)</PresentationFormat>
  <Paragraphs>670</Paragraphs>
  <Slides>60</Slides>
  <Notes>1</Notes>
  <HiddenSlides>0</HiddenSlides>
  <MMClips>0</MMClips>
  <ScaleCrop>false</ScaleCrop>
  <HeadingPairs>
    <vt:vector size="4" baseType="variant">
      <vt:variant>
        <vt:lpstr>Thème</vt:lpstr>
      </vt:variant>
      <vt:variant>
        <vt:i4>1</vt:i4>
      </vt:variant>
      <vt:variant>
        <vt:lpstr>Titres des diapositives</vt:lpstr>
      </vt:variant>
      <vt:variant>
        <vt:i4>60</vt:i4>
      </vt:variant>
    </vt:vector>
  </HeadingPairs>
  <TitlesOfParts>
    <vt:vector size="61" baseType="lpstr">
      <vt:lpstr>Rotonde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lpstr>Diapositive 48</vt:lpstr>
      <vt:lpstr>Diapositive 49</vt:lpstr>
      <vt:lpstr>Diapositive 50</vt:lpstr>
      <vt:lpstr>Diapositive 51</vt:lpstr>
      <vt:lpstr>Diapositive 52</vt:lpstr>
      <vt:lpstr>Diapositive 53</vt:lpstr>
      <vt:lpstr>Diapositive 54</vt:lpstr>
      <vt:lpstr>Diapositive 55</vt:lpstr>
      <vt:lpstr>Diapositive 56</vt:lpstr>
      <vt:lpstr>Diapositive 57</vt:lpstr>
      <vt:lpstr>Diapositive 58</vt:lpstr>
      <vt:lpstr>Diapositive 59</vt:lpstr>
      <vt:lpstr>Diapositive 60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Yahya</dc:creator>
  <cp:lastModifiedBy>Al Hachemi</cp:lastModifiedBy>
  <cp:revision>93</cp:revision>
  <dcterms:created xsi:type="dcterms:W3CDTF">2012-04-10T17:39:15Z</dcterms:created>
  <dcterms:modified xsi:type="dcterms:W3CDTF">2012-04-18T13:13:36Z</dcterms:modified>
</cp:coreProperties>
</file>