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2" r:id="rId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68" d="100"/>
          <a:sy n="68" d="100"/>
        </p:scale>
        <p:origin x="-1446"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CF9B112B-86CC-47D9-B945-FBDD6069C30F}" type="datetimeFigureOut">
              <a:rPr lang="en-US" smtClean="0"/>
              <a:t>8/24/2020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4089819-BCD7-40C1-85AF-05C4A8CBD53F}"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F9B112B-86CC-47D9-B945-FBDD6069C30F}" type="datetimeFigureOut">
              <a:rPr lang="en-US" smtClean="0"/>
              <a:t>8/24/2020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4089819-BCD7-40C1-85AF-05C4A8CBD53F}"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F9B112B-86CC-47D9-B945-FBDD6069C30F}" type="datetimeFigureOut">
              <a:rPr lang="en-US" smtClean="0"/>
              <a:t>8/24/2020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4089819-BCD7-40C1-85AF-05C4A8CBD53F}"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F9B112B-86CC-47D9-B945-FBDD6069C30F}" type="datetimeFigureOut">
              <a:rPr lang="en-US" smtClean="0"/>
              <a:t>8/24/2020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4089819-BCD7-40C1-85AF-05C4A8CBD53F}"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F9B112B-86CC-47D9-B945-FBDD6069C30F}" type="datetimeFigureOut">
              <a:rPr lang="en-US" smtClean="0"/>
              <a:t>8/24/2020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4089819-BCD7-40C1-85AF-05C4A8CBD53F}"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CF9B112B-86CC-47D9-B945-FBDD6069C30F}" type="datetimeFigureOut">
              <a:rPr lang="en-US" smtClean="0"/>
              <a:t>8/24/2020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4089819-BCD7-40C1-85AF-05C4A8CBD53F}"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CF9B112B-86CC-47D9-B945-FBDD6069C30F}" type="datetimeFigureOut">
              <a:rPr lang="en-US" smtClean="0"/>
              <a:t>8/24/2020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4089819-BCD7-40C1-85AF-05C4A8CBD53F}"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CF9B112B-86CC-47D9-B945-FBDD6069C30F}" type="datetimeFigureOut">
              <a:rPr lang="en-US" smtClean="0"/>
              <a:t>8/24/2020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4089819-BCD7-40C1-85AF-05C4A8CBD53F}"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F9B112B-86CC-47D9-B945-FBDD6069C30F}" type="datetimeFigureOut">
              <a:rPr lang="en-US" smtClean="0"/>
              <a:t>8/24/2020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4089819-BCD7-40C1-85AF-05C4A8CBD53F}"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F9B112B-86CC-47D9-B945-FBDD6069C30F}" type="datetimeFigureOut">
              <a:rPr lang="en-US" smtClean="0"/>
              <a:t>8/24/2020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4089819-BCD7-40C1-85AF-05C4A8CBD53F}"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F9B112B-86CC-47D9-B945-FBDD6069C30F}" type="datetimeFigureOut">
              <a:rPr lang="en-US" smtClean="0"/>
              <a:t>8/24/2020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4089819-BCD7-40C1-85AF-05C4A8CBD53F}"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F9B112B-86CC-47D9-B945-FBDD6069C30F}" type="datetimeFigureOut">
              <a:rPr lang="en-US" smtClean="0"/>
              <a:t>8/24/2020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4089819-BCD7-40C1-85AF-05C4A8CBD53F}"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gif"/><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https://www.tribenifiber.com/pultruded-grating.html" TargetMode="External"/><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4.png"/><Relationship Id="rId7" Type="http://schemas.openxmlformats.org/officeDocument/2006/relationships/image" Target="../media/image6.png"/><Relationship Id="rId2" Type="http://schemas.openxmlformats.org/officeDocument/2006/relationships/image" Target="../media/image2.jpeg"/><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hyperlink" Target="mailto:info@tribenifiber.com" TargetMode="External"/><Relationship Id="rId4" Type="http://schemas.openxmlformats.org/officeDocument/2006/relationships/hyperlink" Target="https://www.tribenifiber.com/" TargetMode="External"/><Relationship Id="rId9"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D:\vaishali\Ahemdabad\VijayBhai\TribeniFiber\Image\slip-resistance-expanded-metal.jpg"/>
          <p:cNvPicPr>
            <a:picLocks noChangeAspect="1" noChangeArrowheads="1"/>
          </p:cNvPicPr>
          <p:nvPr/>
        </p:nvPicPr>
        <p:blipFill>
          <a:blip r:embed="rId2"/>
          <a:srcRect/>
          <a:stretch>
            <a:fillRect/>
          </a:stretch>
        </p:blipFill>
        <p:spPr bwMode="auto">
          <a:xfrm>
            <a:off x="0" y="0"/>
            <a:ext cx="9144000" cy="6858000"/>
          </a:xfrm>
          <a:prstGeom prst="rect">
            <a:avLst/>
          </a:prstGeom>
          <a:noFill/>
        </p:spPr>
      </p:pic>
      <p:sp>
        <p:nvSpPr>
          <p:cNvPr id="2" name="Title 1"/>
          <p:cNvSpPr>
            <a:spLocks noGrp="1"/>
          </p:cNvSpPr>
          <p:nvPr>
            <p:ph type="ctrTitle"/>
          </p:nvPr>
        </p:nvSpPr>
        <p:spPr>
          <a:xfrm>
            <a:off x="685800" y="1447800"/>
            <a:ext cx="7772400" cy="1470025"/>
          </a:xfrm>
          <a:scene3d>
            <a:camera prst="orthographicFront"/>
            <a:lightRig rig="threePt" dir="t"/>
          </a:scene3d>
          <a:sp3d>
            <a:bevelT/>
          </a:sp3d>
        </p:spPr>
        <p:style>
          <a:lnRef idx="1">
            <a:schemeClr val="dk1"/>
          </a:lnRef>
          <a:fillRef idx="2">
            <a:schemeClr val="dk1"/>
          </a:fillRef>
          <a:effectRef idx="1">
            <a:schemeClr val="dk1"/>
          </a:effectRef>
          <a:fontRef idx="minor">
            <a:schemeClr val="dk1"/>
          </a:fontRef>
        </p:style>
        <p:txBody>
          <a:bodyPr>
            <a:normAutofit/>
          </a:bodyPr>
          <a:lstStyle/>
          <a:p>
            <a:r>
              <a:rPr lang="en-US" b="1" dirty="0">
                <a:effectLst>
                  <a:outerShdw blurRad="60007" dist="310007" dir="7680000" sy="30000" kx="1300200" algn="ctr" rotWithShape="0">
                    <a:prstClr val="black">
                      <a:alpha val="32000"/>
                    </a:prstClr>
                  </a:outerShdw>
                </a:effectLst>
              </a:rPr>
              <a:t>Molded Gratings Installation To Ensure Safety At </a:t>
            </a:r>
            <a:r>
              <a:rPr lang="en-US" b="1" dirty="0" smtClean="0">
                <a:effectLst>
                  <a:outerShdw blurRad="60007" dist="310007" dir="7680000" sy="30000" kx="1300200" algn="ctr" rotWithShape="0">
                    <a:prstClr val="black">
                      <a:alpha val="32000"/>
                    </a:prstClr>
                  </a:outerShdw>
                </a:effectLst>
              </a:rPr>
              <a:t>Workplace</a:t>
            </a:r>
            <a:endParaRPr lang="en-US" dirty="0">
              <a:effectLst>
                <a:outerShdw blurRad="60007" dist="310007" dir="7680000" sy="30000" kx="1300200" algn="ctr" rotWithShape="0">
                  <a:prstClr val="black">
                    <a:alpha val="32000"/>
                  </a:prstClr>
                </a:outerShdw>
              </a:effectLst>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D:\vaishali\Ahemdabad\VijayBhai\TribeniFiber\Image\unnamed (3).jpg"/>
          <p:cNvPicPr>
            <a:picLocks noChangeAspect="1" noChangeArrowheads="1"/>
          </p:cNvPicPr>
          <p:nvPr/>
        </p:nvPicPr>
        <p:blipFill>
          <a:blip r:embed="rId2"/>
          <a:srcRect/>
          <a:stretch>
            <a:fillRect/>
          </a:stretch>
        </p:blipFill>
        <p:spPr bwMode="auto">
          <a:xfrm>
            <a:off x="-1" y="0"/>
            <a:ext cx="9144001" cy="6858000"/>
          </a:xfrm>
          <a:prstGeom prst="rect">
            <a:avLst/>
          </a:prstGeom>
          <a:noFill/>
        </p:spPr>
      </p:pic>
      <p:sp>
        <p:nvSpPr>
          <p:cNvPr id="3" name="Content Placeholder 2"/>
          <p:cNvSpPr>
            <a:spLocks noGrp="1"/>
          </p:cNvSpPr>
          <p:nvPr>
            <p:ph idx="1"/>
          </p:nvPr>
        </p:nvSpPr>
        <p:spPr/>
        <p:txBody>
          <a:bodyPr>
            <a:normAutofit/>
          </a:bodyPr>
          <a:lstStyle/>
          <a:p>
            <a:r>
              <a:rPr lang="en-US" sz="2000" dirty="0"/>
              <a:t>Manufacturers of molded gratings across the globe are using special high-grade quality fiberglass reinforced plastic (FRP) to fabricate molded designs of gratings. Such FRP based gratings offer reliable performance, even in the extreme conditions. </a:t>
            </a:r>
          </a:p>
          <a:p>
            <a:r>
              <a:rPr lang="en-US" sz="2000" dirty="0"/>
              <a:t>FRP molded and </a:t>
            </a:r>
            <a:r>
              <a:rPr lang="en-US" sz="2000" dirty="0" err="1"/>
              <a:t>pultruded</a:t>
            </a:r>
            <a:r>
              <a:rPr lang="en-US" sz="2000" dirty="0"/>
              <a:t> grating designs are affordable, durable, lightweight, and cost-effective. As manufacturers use good quality composite materials, these gratings work well and are becoming best alternatives to metal gratings. </a:t>
            </a:r>
          </a:p>
          <a:p>
            <a:endParaRPr lang="en-US" sz="2000" dirty="0"/>
          </a:p>
        </p:txBody>
      </p:sp>
      <p:pic>
        <p:nvPicPr>
          <p:cNvPr id="5" name="Picture 4" descr="D:\vaishali\Ahemdabad\VijayBhai\FitwelPharma\images\Introduction.gif"/>
          <p:cNvPicPr>
            <a:picLocks noChangeAspect="1" noChangeArrowheads="1"/>
          </p:cNvPicPr>
          <p:nvPr/>
        </p:nvPicPr>
        <p:blipFill>
          <a:blip r:embed="rId3"/>
          <a:srcRect t="10033"/>
          <a:stretch>
            <a:fillRect/>
          </a:stretch>
        </p:blipFill>
        <p:spPr bwMode="auto">
          <a:xfrm>
            <a:off x="2209800" y="304800"/>
            <a:ext cx="5181059" cy="1143000"/>
          </a:xfrm>
          <a:prstGeom prst="rect">
            <a:avLst/>
          </a:prstGeom>
          <a:noFill/>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D:\vaishali\Ahemdabad\VijayBhai\TribeniFiber\Image\unnamed (3).jpg"/>
          <p:cNvPicPr>
            <a:picLocks noChangeAspect="1" noChangeArrowheads="1"/>
          </p:cNvPicPr>
          <p:nvPr/>
        </p:nvPicPr>
        <p:blipFill>
          <a:blip r:embed="rId2"/>
          <a:srcRect/>
          <a:stretch>
            <a:fillRect/>
          </a:stretch>
        </p:blipFill>
        <p:spPr bwMode="auto">
          <a:xfrm>
            <a:off x="-1" y="0"/>
            <a:ext cx="9144001" cy="6858000"/>
          </a:xfrm>
          <a:prstGeom prst="rect">
            <a:avLst/>
          </a:prstGeom>
          <a:noFill/>
        </p:spPr>
      </p:pic>
      <p:sp>
        <p:nvSpPr>
          <p:cNvPr id="3" name="Content Placeholder 2"/>
          <p:cNvSpPr>
            <a:spLocks noGrp="1"/>
          </p:cNvSpPr>
          <p:nvPr>
            <p:ph idx="1"/>
          </p:nvPr>
        </p:nvSpPr>
        <p:spPr>
          <a:xfrm>
            <a:off x="457200" y="1371600"/>
            <a:ext cx="8229600" cy="4525963"/>
          </a:xfrm>
        </p:spPr>
        <p:txBody>
          <a:bodyPr>
            <a:normAutofit/>
          </a:bodyPr>
          <a:lstStyle/>
          <a:p>
            <a:r>
              <a:rPr lang="en-US" sz="2000" dirty="0"/>
              <a:t>FRP molded gratings are suitable for installations at places where corrosion, rust, and chemical attack are major issues. Moreover, you don’t need special trainees to install these gratings as these products consume lesser time to get installed at regions. Installation of fiberglass gratings is cost saving, time saving, and much convenient. </a:t>
            </a:r>
            <a:endParaRPr lang="en-US" sz="2000" dirty="0" smtClean="0"/>
          </a:p>
          <a:p>
            <a:pPr>
              <a:buNone/>
            </a:pPr>
            <a:endParaRPr lang="en-US" sz="2000" dirty="0"/>
          </a:p>
          <a:p>
            <a:r>
              <a:rPr lang="en-US" sz="2000" dirty="0"/>
              <a:t>Another interesting fact about these specialized products is that they add safety to the location or region where entire workforce performs its routine tasks. There is also no risk of electric shock present when you use </a:t>
            </a:r>
            <a:r>
              <a:rPr lang="en-US" sz="2000" u="sng" dirty="0">
                <a:hlinkClick r:id="rId3"/>
              </a:rPr>
              <a:t>FRP gratings</a:t>
            </a:r>
            <a:r>
              <a:rPr lang="en-US" sz="2000" dirty="0"/>
              <a:t> as these products are made of composite materials and not metals. Thus, these non-conductive products are highly recommended in marine industry, chemical industry, transformer sector, etc. </a:t>
            </a:r>
          </a:p>
          <a:p>
            <a:endParaRPr lang="en-US" sz="2000"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D:\vaishali\Ahemdabad\VijayBhai\TribeniFiber\Image\unnamed (3).jpg"/>
          <p:cNvPicPr>
            <a:picLocks noChangeAspect="1" noChangeArrowheads="1"/>
          </p:cNvPicPr>
          <p:nvPr/>
        </p:nvPicPr>
        <p:blipFill>
          <a:blip r:embed="rId2"/>
          <a:srcRect/>
          <a:stretch>
            <a:fillRect/>
          </a:stretch>
        </p:blipFill>
        <p:spPr bwMode="auto">
          <a:xfrm>
            <a:off x="-1" y="0"/>
            <a:ext cx="9144001" cy="6858000"/>
          </a:xfrm>
          <a:prstGeom prst="rect">
            <a:avLst/>
          </a:prstGeom>
          <a:noFill/>
        </p:spPr>
      </p:pic>
      <p:sp>
        <p:nvSpPr>
          <p:cNvPr id="3" name="Content Placeholder 2"/>
          <p:cNvSpPr>
            <a:spLocks noGrp="1"/>
          </p:cNvSpPr>
          <p:nvPr>
            <p:ph idx="1"/>
          </p:nvPr>
        </p:nvSpPr>
        <p:spPr/>
        <p:txBody>
          <a:bodyPr>
            <a:normAutofit/>
          </a:bodyPr>
          <a:lstStyle/>
          <a:p>
            <a:r>
              <a:rPr lang="en-US" sz="2000" dirty="0"/>
              <a:t>Its load bearing capacity is just great. FRP products don’t deform when you put heavy weight on them. Moreover, they don’t respond to fire and thus, FRP range is fire retardant. </a:t>
            </a:r>
            <a:endParaRPr lang="en-US" sz="2000" dirty="0" smtClean="0"/>
          </a:p>
          <a:p>
            <a:pPr>
              <a:buNone/>
            </a:pPr>
            <a:endParaRPr lang="en-US" sz="2000" dirty="0"/>
          </a:p>
          <a:p>
            <a:r>
              <a:rPr lang="en-US" sz="2000" dirty="0"/>
              <a:t>Molded fiberglass gratings are used by several industrial clients from waste water treatment units, food and beverages units, chemical plants, life stations, aquariums, etc. Every year, industrial plant engineers discard expensive corrosion related maintenance issues by installing these specialized gratings to their infrastructure. </a:t>
            </a:r>
          </a:p>
          <a:p>
            <a:endParaRPr lang="en-US" sz="2000"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D:\vaishali\Ahemdabad\VijayBhai\TribeniFiber\Image\unnamed (3).jpg"/>
          <p:cNvPicPr>
            <a:picLocks noChangeAspect="1" noChangeArrowheads="1"/>
          </p:cNvPicPr>
          <p:nvPr/>
        </p:nvPicPr>
        <p:blipFill>
          <a:blip r:embed="rId2"/>
          <a:srcRect/>
          <a:stretch>
            <a:fillRect/>
          </a:stretch>
        </p:blipFill>
        <p:spPr bwMode="auto">
          <a:xfrm>
            <a:off x="-1" y="0"/>
            <a:ext cx="9144001" cy="6858000"/>
          </a:xfrm>
          <a:prstGeom prst="rect">
            <a:avLst/>
          </a:prstGeom>
          <a:noFill/>
        </p:spPr>
      </p:pic>
      <p:sp>
        <p:nvSpPr>
          <p:cNvPr id="2" name="Title 1"/>
          <p:cNvSpPr>
            <a:spLocks noGrp="1"/>
          </p:cNvSpPr>
          <p:nvPr>
            <p:ph type="title"/>
          </p:nvPr>
        </p:nvSpPr>
        <p:spPr/>
        <p:txBody>
          <a:bodyPr>
            <a:normAutofit/>
          </a:bodyPr>
          <a:lstStyle/>
          <a:p>
            <a:r>
              <a:rPr lang="en-US" b="1" dirty="0"/>
              <a:t>Where To Get FRP Products</a:t>
            </a:r>
            <a:r>
              <a:rPr lang="en-US" b="1" dirty="0" smtClean="0"/>
              <a:t>?</a:t>
            </a:r>
            <a:endParaRPr lang="en-US" dirty="0"/>
          </a:p>
        </p:txBody>
      </p:sp>
      <p:sp>
        <p:nvSpPr>
          <p:cNvPr id="3" name="Content Placeholder 2"/>
          <p:cNvSpPr>
            <a:spLocks noGrp="1"/>
          </p:cNvSpPr>
          <p:nvPr>
            <p:ph idx="1"/>
          </p:nvPr>
        </p:nvSpPr>
        <p:spPr/>
        <p:txBody>
          <a:bodyPr>
            <a:normAutofit/>
          </a:bodyPr>
          <a:lstStyle/>
          <a:p>
            <a:r>
              <a:rPr lang="en-US" sz="2000" dirty="0"/>
              <a:t>FRP molded gratings are available at several manufacturing outlets. You can search a bit in your city and find the most suitable manufacturer and supplier that offer best quality gratings at affordable prices. These manufacturers are widespread in India, China, and UK</a:t>
            </a:r>
            <a:r>
              <a:rPr lang="en-US" sz="2000" dirty="0" smtClean="0"/>
              <a:t>.</a:t>
            </a:r>
          </a:p>
          <a:p>
            <a:pPr>
              <a:buNone/>
            </a:pPr>
            <a:r>
              <a:rPr lang="en-US" sz="2000" dirty="0" smtClean="0"/>
              <a:t> </a:t>
            </a:r>
            <a:endParaRPr lang="en-US" sz="2000" dirty="0"/>
          </a:p>
          <a:p>
            <a:r>
              <a:rPr lang="en-US" sz="2000" dirty="0"/>
              <a:t>Indian manufacturers are most preferable options as they offer safe, durable, flexible, and genuine FRP products range across the globe. You can contact them and avail the best deals at minimum prices. </a:t>
            </a:r>
          </a:p>
          <a:p>
            <a:endParaRPr lang="en-US" sz="2000"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D:\vaishali\Ahemdabad\VijayBhai\TribeniFiber\Image\unnamed (3).jpg"/>
          <p:cNvPicPr>
            <a:picLocks noChangeAspect="1" noChangeArrowheads="1"/>
          </p:cNvPicPr>
          <p:nvPr/>
        </p:nvPicPr>
        <p:blipFill>
          <a:blip r:embed="rId2"/>
          <a:srcRect/>
          <a:stretch>
            <a:fillRect/>
          </a:stretch>
        </p:blipFill>
        <p:spPr bwMode="auto">
          <a:xfrm>
            <a:off x="-1" y="0"/>
            <a:ext cx="9144001" cy="6858000"/>
          </a:xfrm>
          <a:prstGeom prst="rect">
            <a:avLst/>
          </a:prstGeom>
          <a:noFill/>
        </p:spPr>
      </p:pic>
      <p:pic>
        <p:nvPicPr>
          <p:cNvPr id="5" name="Picture 4" descr="D:\vaishali\Piyushbhai Work\PPT\image\Contact-Us (1).png"/>
          <p:cNvPicPr>
            <a:picLocks noChangeAspect="1" noChangeArrowheads="1"/>
          </p:cNvPicPr>
          <p:nvPr/>
        </p:nvPicPr>
        <p:blipFill>
          <a:blip r:embed="rId3"/>
          <a:srcRect/>
          <a:stretch>
            <a:fillRect/>
          </a:stretch>
        </p:blipFill>
        <p:spPr bwMode="auto">
          <a:xfrm>
            <a:off x="914400" y="0"/>
            <a:ext cx="7086600" cy="1835150"/>
          </a:xfrm>
          <a:prstGeom prst="rect">
            <a:avLst/>
          </a:prstGeom>
          <a:noFill/>
        </p:spPr>
      </p:pic>
      <p:sp>
        <p:nvSpPr>
          <p:cNvPr id="6" name="TextBox 16"/>
          <p:cNvSpPr txBox="1">
            <a:spLocks noChangeArrowheads="1"/>
          </p:cNvSpPr>
          <p:nvPr/>
        </p:nvSpPr>
        <p:spPr bwMode="auto">
          <a:xfrm>
            <a:off x="4191000" y="3209330"/>
            <a:ext cx="3048000" cy="369887"/>
          </a:xfrm>
          <a:prstGeom prst="rect">
            <a:avLst/>
          </a:prstGeom>
          <a:ln>
            <a:headEnd/>
            <a:tailEnd/>
          </a:ln>
        </p:spPr>
        <p:style>
          <a:lnRef idx="1">
            <a:schemeClr val="accent1"/>
          </a:lnRef>
          <a:fillRef idx="2">
            <a:schemeClr val="accent1"/>
          </a:fillRef>
          <a:effectRef idx="1">
            <a:schemeClr val="accent1"/>
          </a:effectRef>
          <a:fontRef idx="minor">
            <a:schemeClr val="dk1"/>
          </a:fontRef>
        </p:style>
        <p:txBody>
          <a:bodyPr wrap="square">
            <a:spAutoFit/>
          </a:bodyPr>
          <a:lstStyle/>
          <a:p>
            <a:pPr algn="ctr"/>
            <a:r>
              <a:rPr lang="en-US" dirty="0">
                <a:latin typeface="Calibri" pitchFamily="34" charset="0"/>
                <a:cs typeface="Calibri" pitchFamily="34" charset="0"/>
                <a:hlinkClick r:id="rId4"/>
              </a:rPr>
              <a:t>https://www.tribenifiber.com/</a:t>
            </a:r>
            <a:endParaRPr lang="en-US" dirty="0">
              <a:latin typeface="Calibri" pitchFamily="34" charset="0"/>
              <a:cs typeface="Calibri" pitchFamily="34" charset="0"/>
            </a:endParaRPr>
          </a:p>
        </p:txBody>
      </p:sp>
      <p:sp>
        <p:nvSpPr>
          <p:cNvPr id="7" name="TextBox 17"/>
          <p:cNvSpPr txBox="1">
            <a:spLocks noChangeArrowheads="1"/>
          </p:cNvSpPr>
          <p:nvPr/>
        </p:nvSpPr>
        <p:spPr bwMode="auto">
          <a:xfrm>
            <a:off x="6172200" y="5791200"/>
            <a:ext cx="2286000" cy="381000"/>
          </a:xfrm>
          <a:prstGeom prst="rect">
            <a:avLst/>
          </a:prstGeom>
          <a:ln>
            <a:headEnd/>
            <a:tailEnd/>
          </a:ln>
        </p:spPr>
        <p:style>
          <a:lnRef idx="1">
            <a:schemeClr val="accent6"/>
          </a:lnRef>
          <a:fillRef idx="2">
            <a:schemeClr val="accent6"/>
          </a:fillRef>
          <a:effectRef idx="1">
            <a:schemeClr val="accent6"/>
          </a:effectRef>
          <a:fontRef idx="minor">
            <a:schemeClr val="dk1"/>
          </a:fontRef>
        </p:style>
        <p:txBody>
          <a:bodyPr wrap="square">
            <a:spAutoFit/>
          </a:bodyPr>
          <a:lstStyle/>
          <a:p>
            <a:pPr algn="ctr"/>
            <a:r>
              <a:rPr lang="en-US" dirty="0">
                <a:latin typeface="Calibri" pitchFamily="34" charset="0"/>
                <a:cs typeface="Calibri" pitchFamily="34" charset="0"/>
                <a:hlinkClick r:id="rId5"/>
              </a:rPr>
              <a:t>info@tribenifiber.com</a:t>
            </a:r>
            <a:endParaRPr lang="en-US" dirty="0">
              <a:latin typeface="Calibri" pitchFamily="34" charset="0"/>
              <a:cs typeface="Calibri" pitchFamily="34" charset="0"/>
            </a:endParaRPr>
          </a:p>
        </p:txBody>
      </p:sp>
      <p:sp>
        <p:nvSpPr>
          <p:cNvPr id="8" name="TextBox 18"/>
          <p:cNvSpPr txBox="1">
            <a:spLocks noChangeArrowheads="1"/>
          </p:cNvSpPr>
          <p:nvPr/>
        </p:nvSpPr>
        <p:spPr bwMode="auto">
          <a:xfrm>
            <a:off x="1447801" y="1828800"/>
            <a:ext cx="1981200" cy="923925"/>
          </a:xfrm>
          <a:prstGeom prst="rect">
            <a:avLst/>
          </a:prstGeom>
          <a:ln>
            <a:headEnd/>
            <a:tailEnd/>
          </a:ln>
        </p:spPr>
        <p:style>
          <a:lnRef idx="1">
            <a:schemeClr val="accent2"/>
          </a:lnRef>
          <a:fillRef idx="2">
            <a:schemeClr val="accent2"/>
          </a:fillRef>
          <a:effectRef idx="1">
            <a:schemeClr val="accent2"/>
          </a:effectRef>
          <a:fontRef idx="minor">
            <a:schemeClr val="dk1"/>
          </a:fontRef>
        </p:style>
        <p:txBody>
          <a:bodyPr wrap="square">
            <a:spAutoFit/>
          </a:bodyPr>
          <a:lstStyle/>
          <a:p>
            <a:pPr algn="ctr"/>
            <a:r>
              <a:rPr lang="en-US" dirty="0">
                <a:solidFill>
                  <a:schemeClr val="tx1">
                    <a:lumMod val="95000"/>
                    <a:lumOff val="5000"/>
                  </a:schemeClr>
                </a:solidFill>
                <a:latin typeface="Calibri" pitchFamily="34" charset="0"/>
                <a:cs typeface="Calibri" pitchFamily="34" charset="0"/>
              </a:rPr>
              <a:t>+91 97128 50506</a:t>
            </a:r>
          </a:p>
          <a:p>
            <a:pPr algn="ctr"/>
            <a:r>
              <a:rPr lang="en-US" dirty="0">
                <a:solidFill>
                  <a:schemeClr val="tx1">
                    <a:lumMod val="95000"/>
                    <a:lumOff val="5000"/>
                  </a:schemeClr>
                </a:solidFill>
                <a:latin typeface="Calibri" pitchFamily="34" charset="0"/>
                <a:cs typeface="Calibri" pitchFamily="34" charset="0"/>
              </a:rPr>
              <a:t>+91 95866 50506</a:t>
            </a:r>
          </a:p>
          <a:p>
            <a:pPr algn="ctr"/>
            <a:r>
              <a:rPr lang="en-US" dirty="0">
                <a:solidFill>
                  <a:schemeClr val="tx1">
                    <a:lumMod val="95000"/>
                    <a:lumOff val="5000"/>
                  </a:schemeClr>
                </a:solidFill>
                <a:latin typeface="Calibri" pitchFamily="34" charset="0"/>
                <a:cs typeface="Calibri" pitchFamily="34" charset="0"/>
              </a:rPr>
              <a:t>+91 97125 45777</a:t>
            </a:r>
          </a:p>
        </p:txBody>
      </p:sp>
      <p:sp>
        <p:nvSpPr>
          <p:cNvPr id="9" name="TextBox 19"/>
          <p:cNvSpPr txBox="1">
            <a:spLocks noChangeArrowheads="1"/>
          </p:cNvSpPr>
          <p:nvPr/>
        </p:nvSpPr>
        <p:spPr bwMode="auto">
          <a:xfrm>
            <a:off x="1676401" y="4352330"/>
            <a:ext cx="3657600" cy="1200150"/>
          </a:xfrm>
          <a:prstGeom prst="rect">
            <a:avLst/>
          </a:prstGeom>
          <a:ln>
            <a:headEnd/>
            <a:tailEnd/>
          </a:ln>
        </p:spPr>
        <p:style>
          <a:lnRef idx="1">
            <a:schemeClr val="accent4"/>
          </a:lnRef>
          <a:fillRef idx="2">
            <a:schemeClr val="accent4"/>
          </a:fillRef>
          <a:effectRef idx="1">
            <a:schemeClr val="accent4"/>
          </a:effectRef>
          <a:fontRef idx="minor">
            <a:schemeClr val="dk1"/>
          </a:fontRef>
        </p:style>
        <p:txBody>
          <a:bodyPr wrap="square">
            <a:spAutoFit/>
          </a:bodyPr>
          <a:lstStyle/>
          <a:p>
            <a:pPr algn="ctr"/>
            <a:r>
              <a:rPr lang="en-US" dirty="0">
                <a:latin typeface="Calibri" pitchFamily="34" charset="0"/>
                <a:cs typeface="Calibri" pitchFamily="34" charset="0"/>
              </a:rPr>
              <a:t>510,Luxuria business Hub</a:t>
            </a:r>
            <a:br>
              <a:rPr lang="en-US" dirty="0">
                <a:latin typeface="Calibri" pitchFamily="34" charset="0"/>
                <a:cs typeface="Calibri" pitchFamily="34" charset="0"/>
              </a:rPr>
            </a:br>
            <a:r>
              <a:rPr lang="en-US" dirty="0">
                <a:latin typeface="Calibri" pitchFamily="34" charset="0"/>
                <a:cs typeface="Calibri" pitchFamily="34" charset="0"/>
              </a:rPr>
              <a:t>before VR Mall next to </a:t>
            </a:r>
            <a:r>
              <a:rPr lang="en-US" dirty="0" err="1">
                <a:latin typeface="Calibri" pitchFamily="34" charset="0"/>
                <a:cs typeface="Calibri" pitchFamily="34" charset="0"/>
              </a:rPr>
              <a:t>dumas</a:t>
            </a:r>
            <a:r>
              <a:rPr lang="en-US" dirty="0">
                <a:latin typeface="Calibri" pitchFamily="34" charset="0"/>
                <a:cs typeface="Calibri" pitchFamily="34" charset="0"/>
              </a:rPr>
              <a:t> resort</a:t>
            </a:r>
            <a:br>
              <a:rPr lang="en-US" dirty="0">
                <a:latin typeface="Calibri" pitchFamily="34" charset="0"/>
                <a:cs typeface="Calibri" pitchFamily="34" charset="0"/>
              </a:rPr>
            </a:br>
            <a:r>
              <a:rPr lang="en-US" dirty="0">
                <a:latin typeface="Calibri" pitchFamily="34" charset="0"/>
                <a:cs typeface="Calibri" pitchFamily="34" charset="0"/>
              </a:rPr>
              <a:t>Dumas </a:t>
            </a:r>
            <a:r>
              <a:rPr lang="en-US" dirty="0" err="1">
                <a:latin typeface="Calibri" pitchFamily="34" charset="0"/>
                <a:cs typeface="Calibri" pitchFamily="34" charset="0"/>
              </a:rPr>
              <a:t>Piplod</a:t>
            </a:r>
            <a:r>
              <a:rPr lang="en-US" dirty="0">
                <a:latin typeface="Calibri" pitchFamily="34" charset="0"/>
                <a:cs typeface="Calibri" pitchFamily="34" charset="0"/>
              </a:rPr>
              <a:t> road</a:t>
            </a:r>
            <a:br>
              <a:rPr lang="en-US" dirty="0">
                <a:latin typeface="Calibri" pitchFamily="34" charset="0"/>
                <a:cs typeface="Calibri" pitchFamily="34" charset="0"/>
              </a:rPr>
            </a:br>
            <a:r>
              <a:rPr lang="en-US" dirty="0" err="1">
                <a:latin typeface="Calibri" pitchFamily="34" charset="0"/>
                <a:cs typeface="Calibri" pitchFamily="34" charset="0"/>
              </a:rPr>
              <a:t>Surat</a:t>
            </a:r>
            <a:r>
              <a:rPr lang="en-US" dirty="0">
                <a:latin typeface="Calibri" pitchFamily="34" charset="0"/>
                <a:cs typeface="Calibri" pitchFamily="34" charset="0"/>
              </a:rPr>
              <a:t> 395007.</a:t>
            </a:r>
          </a:p>
        </p:txBody>
      </p:sp>
      <p:pic>
        <p:nvPicPr>
          <p:cNvPr id="10" name="Picture 9" descr="D:\vaishali\Ahemdabad\VijayBhai\FitwelPharma\images\call-icon-png-red-8.png"/>
          <p:cNvPicPr>
            <a:picLocks noChangeAspect="1" noChangeArrowheads="1"/>
          </p:cNvPicPr>
          <p:nvPr/>
        </p:nvPicPr>
        <p:blipFill>
          <a:blip r:embed="rId6" cstate="print"/>
          <a:srcRect/>
          <a:stretch>
            <a:fillRect/>
          </a:stretch>
        </p:blipFill>
        <p:spPr bwMode="auto">
          <a:xfrm>
            <a:off x="838200" y="1896070"/>
            <a:ext cx="685800" cy="685800"/>
          </a:xfrm>
          <a:prstGeom prst="rect">
            <a:avLst/>
          </a:prstGeom>
          <a:noFill/>
        </p:spPr>
      </p:pic>
      <p:pic>
        <p:nvPicPr>
          <p:cNvPr id="11" name="Picture 10" descr="D:\vaishali\Piyushbhai Work\PPT\image\logo-website-png-transparent-2.png"/>
          <p:cNvPicPr>
            <a:picLocks noChangeAspect="1" noChangeArrowheads="1"/>
          </p:cNvPicPr>
          <p:nvPr/>
        </p:nvPicPr>
        <p:blipFill>
          <a:blip r:embed="rId7" cstate="print"/>
          <a:srcRect/>
          <a:stretch>
            <a:fillRect/>
          </a:stretch>
        </p:blipFill>
        <p:spPr bwMode="auto">
          <a:xfrm>
            <a:off x="3429000" y="3048000"/>
            <a:ext cx="914400" cy="685800"/>
          </a:xfrm>
          <a:prstGeom prst="rect">
            <a:avLst/>
          </a:prstGeom>
          <a:noFill/>
        </p:spPr>
      </p:pic>
      <p:pic>
        <p:nvPicPr>
          <p:cNvPr id="12" name="Picture 2" descr="D:\vaishali\Ahemdabad\VijayBhai\FitwelPharma\images\address.png"/>
          <p:cNvPicPr>
            <a:picLocks noChangeAspect="1" noChangeArrowheads="1"/>
          </p:cNvPicPr>
          <p:nvPr/>
        </p:nvPicPr>
        <p:blipFill>
          <a:blip r:embed="rId8"/>
          <a:srcRect/>
          <a:stretch>
            <a:fillRect/>
          </a:stretch>
        </p:blipFill>
        <p:spPr bwMode="auto">
          <a:xfrm>
            <a:off x="609600" y="3886200"/>
            <a:ext cx="1295400" cy="1295400"/>
          </a:xfrm>
          <a:prstGeom prst="rect">
            <a:avLst/>
          </a:prstGeom>
          <a:noFill/>
        </p:spPr>
      </p:pic>
      <p:pic>
        <p:nvPicPr>
          <p:cNvPr id="13" name="Picture 1" descr="D:\vaishali\Ahemdabad\VijayBhai\TribeniFiber\mail icon.png"/>
          <p:cNvPicPr>
            <a:picLocks noChangeAspect="1" noChangeArrowheads="1"/>
          </p:cNvPicPr>
          <p:nvPr/>
        </p:nvPicPr>
        <p:blipFill>
          <a:blip r:embed="rId9" cstate="print"/>
          <a:srcRect/>
          <a:stretch>
            <a:fillRect/>
          </a:stretch>
        </p:blipFill>
        <p:spPr bwMode="auto">
          <a:xfrm>
            <a:off x="5486400" y="5562600"/>
            <a:ext cx="762000" cy="762000"/>
          </a:xfrm>
          <a:prstGeom prst="rect">
            <a:avLst/>
          </a:prstGeom>
          <a:noFill/>
        </p:spPr>
      </p:pic>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13</TotalTime>
  <Words>412</Words>
  <Application>Microsoft Office PowerPoint</Application>
  <PresentationFormat>On-screen Show (4:3)</PresentationFormat>
  <Paragraphs>19</Paragraphs>
  <Slides>6</Slides>
  <Notes>0</Notes>
  <HiddenSlides>0</HiddenSlides>
  <MMClips>0</MMClips>
  <ScaleCrop>false</ScaleCrop>
  <HeadingPairs>
    <vt:vector size="4" baseType="variant">
      <vt:variant>
        <vt:lpstr>Theme</vt:lpstr>
      </vt:variant>
      <vt:variant>
        <vt:i4>1</vt:i4>
      </vt:variant>
      <vt:variant>
        <vt:lpstr>Slide Titles</vt:lpstr>
      </vt:variant>
      <vt:variant>
        <vt:i4>6</vt:i4>
      </vt:variant>
    </vt:vector>
  </HeadingPairs>
  <TitlesOfParts>
    <vt:vector size="7" baseType="lpstr">
      <vt:lpstr>Office Theme</vt:lpstr>
      <vt:lpstr>Molded Gratings Installation To Ensure Safety At Workplace</vt:lpstr>
      <vt:lpstr>Slide 2</vt:lpstr>
      <vt:lpstr>Slide 3</vt:lpstr>
      <vt:lpstr>Slide 4</vt:lpstr>
      <vt:lpstr>Where To Get FRP Products?</vt:lpstr>
      <vt:lpstr>Slide 6</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Molded Gratings Installation To Ensure Safety At Workplace</dc:title>
  <dc:creator>Aegis-A</dc:creator>
  <cp:lastModifiedBy>Aegis-A</cp:lastModifiedBy>
  <cp:revision>3</cp:revision>
  <dcterms:created xsi:type="dcterms:W3CDTF">2020-08-24T10:15:52Z</dcterms:created>
  <dcterms:modified xsi:type="dcterms:W3CDTF">2020-08-24T10:28:53Z</dcterms:modified>
</cp:coreProperties>
</file>